
<file path=[Content_Types].xml><?xml version="1.0" encoding="utf-8"?>
<Types xmlns="http://schemas.openxmlformats.org/package/2006/content-types">
  <Default Extension="emf" ContentType="image/x-emf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0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47" r:id="rId2"/>
    <p:sldMasterId id="2147483761" r:id="rId3"/>
    <p:sldMasterId id="2147483776" r:id="rId4"/>
    <p:sldMasterId id="2147483790" r:id="rId5"/>
    <p:sldMasterId id="2147483804" r:id="rId6"/>
    <p:sldMasterId id="2147483816" r:id="rId7"/>
    <p:sldMasterId id="2147483830" r:id="rId8"/>
    <p:sldMasterId id="2147483842" r:id="rId9"/>
    <p:sldMasterId id="2147483854" r:id="rId10"/>
    <p:sldMasterId id="2147483866" r:id="rId11"/>
    <p:sldMasterId id="2147483878" r:id="rId12"/>
  </p:sldMasterIdLst>
  <p:notesMasterIdLst>
    <p:notesMasterId r:id="rId105"/>
  </p:notesMasterIdLst>
  <p:sldIdLst>
    <p:sldId id="519" r:id="rId13"/>
    <p:sldId id="415" r:id="rId14"/>
    <p:sldId id="524" r:id="rId15"/>
    <p:sldId id="545" r:id="rId16"/>
    <p:sldId id="550" r:id="rId17"/>
    <p:sldId id="553" r:id="rId18"/>
    <p:sldId id="552" r:id="rId19"/>
    <p:sldId id="554" r:id="rId20"/>
    <p:sldId id="540" r:id="rId21"/>
    <p:sldId id="532" r:id="rId22"/>
    <p:sldId id="531" r:id="rId23"/>
    <p:sldId id="525" r:id="rId24"/>
    <p:sldId id="489" r:id="rId25"/>
    <p:sldId id="490" r:id="rId26"/>
    <p:sldId id="259" r:id="rId27"/>
    <p:sldId id="286" r:id="rId28"/>
    <p:sldId id="271" r:id="rId29"/>
    <p:sldId id="272" r:id="rId30"/>
    <p:sldId id="555" r:id="rId31"/>
    <p:sldId id="260" r:id="rId32"/>
    <p:sldId id="367" r:id="rId33"/>
    <p:sldId id="368" r:id="rId34"/>
    <p:sldId id="364" r:id="rId35"/>
    <p:sldId id="365" r:id="rId36"/>
    <p:sldId id="374" r:id="rId37"/>
    <p:sldId id="359" r:id="rId38"/>
    <p:sldId id="366" r:id="rId39"/>
    <p:sldId id="363" r:id="rId40"/>
    <p:sldId id="370" r:id="rId41"/>
    <p:sldId id="371" r:id="rId42"/>
    <p:sldId id="369" r:id="rId43"/>
    <p:sldId id="275" r:id="rId44"/>
    <p:sldId id="390" r:id="rId45"/>
    <p:sldId id="559" r:id="rId46"/>
    <p:sldId id="560" r:id="rId47"/>
    <p:sldId id="373" r:id="rId48"/>
    <p:sldId id="274" r:id="rId49"/>
    <p:sldId id="277" r:id="rId50"/>
    <p:sldId id="556" r:id="rId51"/>
    <p:sldId id="281" r:id="rId52"/>
    <p:sldId id="372" r:id="rId53"/>
    <p:sldId id="558" r:id="rId54"/>
    <p:sldId id="256" r:id="rId55"/>
    <p:sldId id="257" r:id="rId56"/>
    <p:sldId id="258" r:id="rId57"/>
    <p:sldId id="561" r:id="rId58"/>
    <p:sldId id="276" r:id="rId59"/>
    <p:sldId id="562" r:id="rId60"/>
    <p:sldId id="563" r:id="rId61"/>
    <p:sldId id="278" r:id="rId62"/>
    <p:sldId id="279" r:id="rId63"/>
    <p:sldId id="280" r:id="rId64"/>
    <p:sldId id="564" r:id="rId65"/>
    <p:sldId id="261" r:id="rId66"/>
    <p:sldId id="565" r:id="rId67"/>
    <p:sldId id="282" r:id="rId68"/>
    <p:sldId id="262" r:id="rId69"/>
    <p:sldId id="263" r:id="rId70"/>
    <p:sldId id="264" r:id="rId71"/>
    <p:sldId id="265" r:id="rId72"/>
    <p:sldId id="283" r:id="rId73"/>
    <p:sldId id="284" r:id="rId74"/>
    <p:sldId id="266" r:id="rId75"/>
    <p:sldId id="285" r:id="rId76"/>
    <p:sldId id="566" r:id="rId77"/>
    <p:sldId id="267" r:id="rId78"/>
    <p:sldId id="287" r:id="rId79"/>
    <p:sldId id="288" r:id="rId80"/>
    <p:sldId id="289" r:id="rId81"/>
    <p:sldId id="290" r:id="rId82"/>
    <p:sldId id="291" r:id="rId83"/>
    <p:sldId id="292" r:id="rId84"/>
    <p:sldId id="293" r:id="rId85"/>
    <p:sldId id="268" r:id="rId86"/>
    <p:sldId id="294" r:id="rId87"/>
    <p:sldId id="295" r:id="rId88"/>
    <p:sldId id="296" r:id="rId89"/>
    <p:sldId id="269" r:id="rId90"/>
    <p:sldId id="270" r:id="rId91"/>
    <p:sldId id="297" r:id="rId92"/>
    <p:sldId id="298" r:id="rId93"/>
    <p:sldId id="567" r:id="rId94"/>
    <p:sldId id="299" r:id="rId95"/>
    <p:sldId id="300" r:id="rId96"/>
    <p:sldId id="301" r:id="rId97"/>
    <p:sldId id="568" r:id="rId98"/>
    <p:sldId id="302" r:id="rId99"/>
    <p:sldId id="303" r:id="rId100"/>
    <p:sldId id="304" r:id="rId101"/>
    <p:sldId id="273" r:id="rId102"/>
    <p:sldId id="569" r:id="rId103"/>
    <p:sldId id="521" r:id="rId10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9233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103" d="100"/>
          <a:sy n="103" d="100"/>
        </p:scale>
        <p:origin x="118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84" Type="http://schemas.openxmlformats.org/officeDocument/2006/relationships/slide" Target="slides/slide72.xml"/><Relationship Id="rId89" Type="http://schemas.openxmlformats.org/officeDocument/2006/relationships/slide" Target="slides/slide7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07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slide" Target="slides/slide67.xml"/><Relationship Id="rId87" Type="http://schemas.openxmlformats.org/officeDocument/2006/relationships/slide" Target="slides/slide75.xml"/><Relationship Id="rId102" Type="http://schemas.openxmlformats.org/officeDocument/2006/relationships/slide" Target="slides/slide90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82" Type="http://schemas.openxmlformats.org/officeDocument/2006/relationships/slide" Target="slides/slide70.xml"/><Relationship Id="rId90" Type="http://schemas.openxmlformats.org/officeDocument/2006/relationships/slide" Target="slides/slide78.xml"/><Relationship Id="rId95" Type="http://schemas.openxmlformats.org/officeDocument/2006/relationships/slide" Target="slides/slide83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100" Type="http://schemas.openxmlformats.org/officeDocument/2006/relationships/slide" Target="slides/slide88.xml"/><Relationship Id="rId10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slide" Target="slides/slide68.xml"/><Relationship Id="rId85" Type="http://schemas.openxmlformats.org/officeDocument/2006/relationships/slide" Target="slides/slide73.xml"/><Relationship Id="rId93" Type="http://schemas.openxmlformats.org/officeDocument/2006/relationships/slide" Target="slides/slide81.xml"/><Relationship Id="rId98" Type="http://schemas.openxmlformats.org/officeDocument/2006/relationships/slide" Target="slides/slide8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103" Type="http://schemas.openxmlformats.org/officeDocument/2006/relationships/slide" Target="slides/slide91.xml"/><Relationship Id="rId108" Type="http://schemas.openxmlformats.org/officeDocument/2006/relationships/theme" Target="theme/theme1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openxmlformats.org/officeDocument/2006/relationships/slide" Target="slides/slide71.xml"/><Relationship Id="rId88" Type="http://schemas.openxmlformats.org/officeDocument/2006/relationships/slide" Target="slides/slide76.xml"/><Relationship Id="rId91" Type="http://schemas.openxmlformats.org/officeDocument/2006/relationships/slide" Target="slides/slide79.xml"/><Relationship Id="rId96" Type="http://schemas.openxmlformats.org/officeDocument/2006/relationships/slide" Target="slides/slide8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slide" Target="slides/slide66.xml"/><Relationship Id="rId81" Type="http://schemas.openxmlformats.org/officeDocument/2006/relationships/slide" Target="slides/slide69.xml"/><Relationship Id="rId86" Type="http://schemas.openxmlformats.org/officeDocument/2006/relationships/slide" Target="slides/slide74.xml"/><Relationship Id="rId94" Type="http://schemas.openxmlformats.org/officeDocument/2006/relationships/slide" Target="slides/slide82.xml"/><Relationship Id="rId99" Type="http://schemas.openxmlformats.org/officeDocument/2006/relationships/slide" Target="slides/slide87.xml"/><Relationship Id="rId101" Type="http://schemas.openxmlformats.org/officeDocument/2006/relationships/slide" Target="slides/slide8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109" Type="http://schemas.openxmlformats.org/officeDocument/2006/relationships/tableStyles" Target="tableStyles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97" Type="http://schemas.openxmlformats.org/officeDocument/2006/relationships/slide" Target="slides/slide85.xml"/><Relationship Id="rId104" Type="http://schemas.openxmlformats.org/officeDocument/2006/relationships/slide" Target="slides/slide9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92" Type="http://schemas.openxmlformats.org/officeDocument/2006/relationships/slide" Target="slides/slide8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4C78A-789B-4727-8E53-DFD1EE588834}" type="doc">
      <dgm:prSet loTypeId="urn:microsoft.com/office/officeart/2005/8/layout/pyramid1" loCatId="pyramid" qsTypeId="urn:microsoft.com/office/officeart/2005/8/quickstyle/simple1" qsCatId="simple" csTypeId="urn:microsoft.com/office/officeart/2005/8/colors/accent5_5" csCatId="accent5" phldr="1"/>
      <dgm:spPr/>
    </dgm:pt>
    <dgm:pt modelId="{5438660C-8952-44BC-A556-C158D2E74759}">
      <dgm:prSet phldrT="[Text]"/>
      <dgm:spPr/>
      <dgm:t>
        <a:bodyPr/>
        <a:lstStyle/>
        <a:p>
          <a:r>
            <a:rPr lang="en-US" dirty="0"/>
            <a:t>Inattention to </a:t>
          </a:r>
          <a:r>
            <a:rPr lang="en-US" b="1" dirty="0"/>
            <a:t>RESULTS</a:t>
          </a:r>
        </a:p>
      </dgm:t>
    </dgm:pt>
    <dgm:pt modelId="{DF717122-4B37-4073-8B25-EC4E5CC808C7}" type="parTrans" cxnId="{76CDB4A7-2FA9-4FB0-B381-91BF2020D1E5}">
      <dgm:prSet/>
      <dgm:spPr/>
      <dgm:t>
        <a:bodyPr/>
        <a:lstStyle/>
        <a:p>
          <a:endParaRPr lang="en-US"/>
        </a:p>
      </dgm:t>
    </dgm:pt>
    <dgm:pt modelId="{F8B5F023-5D71-448F-8BFB-9557A6D76FBD}" type="sibTrans" cxnId="{76CDB4A7-2FA9-4FB0-B381-91BF2020D1E5}">
      <dgm:prSet/>
      <dgm:spPr/>
      <dgm:t>
        <a:bodyPr/>
        <a:lstStyle/>
        <a:p>
          <a:endParaRPr lang="en-US"/>
        </a:p>
      </dgm:t>
    </dgm:pt>
    <dgm:pt modelId="{B0E2CDC3-C771-4208-AE0E-A9CA3C8BED81}">
      <dgm:prSet phldrT="[Text]"/>
      <dgm:spPr/>
      <dgm:t>
        <a:bodyPr/>
        <a:lstStyle/>
        <a:p>
          <a:r>
            <a:rPr lang="en-US" dirty="0"/>
            <a:t>Avoidance of </a:t>
          </a:r>
          <a:r>
            <a:rPr lang="en-US" b="1" dirty="0"/>
            <a:t>ACCOUNTABILITY</a:t>
          </a:r>
        </a:p>
      </dgm:t>
    </dgm:pt>
    <dgm:pt modelId="{98E7F73F-DCB0-4772-8135-5271B5424E1D}" type="parTrans" cxnId="{5E82A3A0-0338-41BF-86A9-3A798DBAAF23}">
      <dgm:prSet/>
      <dgm:spPr/>
      <dgm:t>
        <a:bodyPr/>
        <a:lstStyle/>
        <a:p>
          <a:endParaRPr lang="en-US"/>
        </a:p>
      </dgm:t>
    </dgm:pt>
    <dgm:pt modelId="{8A0795DD-EB44-4E37-82FF-B8DD8C0803D2}" type="sibTrans" cxnId="{5E82A3A0-0338-41BF-86A9-3A798DBAAF23}">
      <dgm:prSet/>
      <dgm:spPr/>
      <dgm:t>
        <a:bodyPr/>
        <a:lstStyle/>
        <a:p>
          <a:endParaRPr lang="en-US"/>
        </a:p>
      </dgm:t>
    </dgm:pt>
    <dgm:pt modelId="{83EF3AEB-AE3B-4F63-BB12-2128139671E5}">
      <dgm:prSet phldrT="[Text]"/>
      <dgm:spPr/>
      <dgm:t>
        <a:bodyPr/>
        <a:lstStyle/>
        <a:p>
          <a:r>
            <a:rPr lang="en-US" dirty="0"/>
            <a:t>Lack of </a:t>
          </a:r>
        </a:p>
        <a:p>
          <a:r>
            <a:rPr lang="en-US" b="1" dirty="0"/>
            <a:t>COMMITMENT</a:t>
          </a:r>
        </a:p>
      </dgm:t>
    </dgm:pt>
    <dgm:pt modelId="{A94DC188-BF75-4103-90ED-3BBF7F12D927}" type="parTrans" cxnId="{D8B8F904-887E-4F34-A83E-487D647ACEA3}">
      <dgm:prSet/>
      <dgm:spPr/>
      <dgm:t>
        <a:bodyPr/>
        <a:lstStyle/>
        <a:p>
          <a:endParaRPr lang="en-US"/>
        </a:p>
      </dgm:t>
    </dgm:pt>
    <dgm:pt modelId="{EDA57FF3-C68A-40B5-8B46-B22AAEC6141B}" type="sibTrans" cxnId="{D8B8F904-887E-4F34-A83E-487D647ACEA3}">
      <dgm:prSet/>
      <dgm:spPr/>
      <dgm:t>
        <a:bodyPr/>
        <a:lstStyle/>
        <a:p>
          <a:endParaRPr lang="en-US"/>
        </a:p>
      </dgm:t>
    </dgm:pt>
    <dgm:pt modelId="{B8D8F749-9573-4A10-A9E4-1912461AF2DD}">
      <dgm:prSet phldrT="[Text]"/>
      <dgm:spPr/>
      <dgm:t>
        <a:bodyPr/>
        <a:lstStyle/>
        <a:p>
          <a:r>
            <a:rPr lang="en-US" dirty="0"/>
            <a:t>Fear of </a:t>
          </a:r>
        </a:p>
        <a:p>
          <a:r>
            <a:rPr lang="en-US" b="1" dirty="0"/>
            <a:t>CONFLICT</a:t>
          </a:r>
        </a:p>
      </dgm:t>
    </dgm:pt>
    <dgm:pt modelId="{D76B188D-EA9A-4529-A3BE-A95CA9F30130}" type="parTrans" cxnId="{4C143520-473D-4A44-BC39-66FFD9EC0A7B}">
      <dgm:prSet/>
      <dgm:spPr/>
      <dgm:t>
        <a:bodyPr/>
        <a:lstStyle/>
        <a:p>
          <a:endParaRPr lang="en-US"/>
        </a:p>
      </dgm:t>
    </dgm:pt>
    <dgm:pt modelId="{2C96DD9E-4934-4712-8CC0-350F2411F8B5}" type="sibTrans" cxnId="{4C143520-473D-4A44-BC39-66FFD9EC0A7B}">
      <dgm:prSet/>
      <dgm:spPr/>
      <dgm:t>
        <a:bodyPr/>
        <a:lstStyle/>
        <a:p>
          <a:endParaRPr lang="en-US"/>
        </a:p>
      </dgm:t>
    </dgm:pt>
    <dgm:pt modelId="{3679D79B-E1FB-479C-BFB2-41A25A59F00E}">
      <dgm:prSet phldrT="[Text]"/>
      <dgm:spPr/>
      <dgm:t>
        <a:bodyPr/>
        <a:lstStyle/>
        <a:p>
          <a:r>
            <a:rPr lang="en-US" dirty="0"/>
            <a:t>Absence of </a:t>
          </a:r>
        </a:p>
        <a:p>
          <a:r>
            <a:rPr lang="en-US" b="1" dirty="0"/>
            <a:t>TRUST</a:t>
          </a:r>
        </a:p>
      </dgm:t>
    </dgm:pt>
    <dgm:pt modelId="{90B2DAD4-926C-4DE3-8934-D618BE1234B5}" type="parTrans" cxnId="{D6574A2A-E211-41ED-8764-758EB81CC78D}">
      <dgm:prSet/>
      <dgm:spPr/>
      <dgm:t>
        <a:bodyPr/>
        <a:lstStyle/>
        <a:p>
          <a:endParaRPr lang="en-US"/>
        </a:p>
      </dgm:t>
    </dgm:pt>
    <dgm:pt modelId="{E6E1DD91-969B-4843-B606-F0A3ED3D6DDF}" type="sibTrans" cxnId="{D6574A2A-E211-41ED-8764-758EB81CC78D}">
      <dgm:prSet/>
      <dgm:spPr/>
      <dgm:t>
        <a:bodyPr/>
        <a:lstStyle/>
        <a:p>
          <a:endParaRPr lang="en-US"/>
        </a:p>
      </dgm:t>
    </dgm:pt>
    <dgm:pt modelId="{855B8EFC-292E-4184-BD3C-EBCA28301BAE}" type="pres">
      <dgm:prSet presAssocID="{1624C78A-789B-4727-8E53-DFD1EE588834}" presName="Name0" presStyleCnt="0">
        <dgm:presLayoutVars>
          <dgm:dir/>
          <dgm:animLvl val="lvl"/>
          <dgm:resizeHandles val="exact"/>
        </dgm:presLayoutVars>
      </dgm:prSet>
      <dgm:spPr/>
    </dgm:pt>
    <dgm:pt modelId="{0859DDB9-0C86-4399-966F-044A78933676}" type="pres">
      <dgm:prSet presAssocID="{5438660C-8952-44BC-A556-C158D2E74759}" presName="Name8" presStyleCnt="0"/>
      <dgm:spPr/>
    </dgm:pt>
    <dgm:pt modelId="{AD24B0E2-E9C3-4EEC-9AD5-9397AFE2504D}" type="pres">
      <dgm:prSet presAssocID="{5438660C-8952-44BC-A556-C158D2E74759}" presName="level" presStyleLbl="node1" presStyleIdx="0" presStyleCnt="5">
        <dgm:presLayoutVars>
          <dgm:chMax val="1"/>
          <dgm:bulletEnabled val="1"/>
        </dgm:presLayoutVars>
      </dgm:prSet>
      <dgm:spPr/>
    </dgm:pt>
    <dgm:pt modelId="{953E0CCE-1532-4D51-870D-829D03BA1830}" type="pres">
      <dgm:prSet presAssocID="{5438660C-8952-44BC-A556-C158D2E7475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AEE9EB6-586C-4838-A78D-4EB480275C2B}" type="pres">
      <dgm:prSet presAssocID="{B0E2CDC3-C771-4208-AE0E-A9CA3C8BED81}" presName="Name8" presStyleCnt="0"/>
      <dgm:spPr/>
    </dgm:pt>
    <dgm:pt modelId="{68E0F17C-BF0C-4DDE-B992-86FDAD7BB23F}" type="pres">
      <dgm:prSet presAssocID="{B0E2CDC3-C771-4208-AE0E-A9CA3C8BED81}" presName="level" presStyleLbl="node1" presStyleIdx="1" presStyleCnt="5">
        <dgm:presLayoutVars>
          <dgm:chMax val="1"/>
          <dgm:bulletEnabled val="1"/>
        </dgm:presLayoutVars>
      </dgm:prSet>
      <dgm:spPr/>
    </dgm:pt>
    <dgm:pt modelId="{E8EB1891-E231-4DB8-9628-3CED14CC2D98}" type="pres">
      <dgm:prSet presAssocID="{B0E2CDC3-C771-4208-AE0E-A9CA3C8BED8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061AD19-A8A9-4E1B-BC15-ECE8D603348E}" type="pres">
      <dgm:prSet presAssocID="{83EF3AEB-AE3B-4F63-BB12-2128139671E5}" presName="Name8" presStyleCnt="0"/>
      <dgm:spPr/>
    </dgm:pt>
    <dgm:pt modelId="{068263FD-09C5-4F98-80AA-D9D310689DC7}" type="pres">
      <dgm:prSet presAssocID="{83EF3AEB-AE3B-4F63-BB12-2128139671E5}" presName="level" presStyleLbl="node1" presStyleIdx="2" presStyleCnt="5">
        <dgm:presLayoutVars>
          <dgm:chMax val="1"/>
          <dgm:bulletEnabled val="1"/>
        </dgm:presLayoutVars>
      </dgm:prSet>
      <dgm:spPr/>
    </dgm:pt>
    <dgm:pt modelId="{586707B2-0263-4804-9A42-54FA35A1E43B}" type="pres">
      <dgm:prSet presAssocID="{83EF3AEB-AE3B-4F63-BB12-2128139671E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7372FE3-C45C-4F8A-97D7-2E348F780BBA}" type="pres">
      <dgm:prSet presAssocID="{B8D8F749-9573-4A10-A9E4-1912461AF2DD}" presName="Name8" presStyleCnt="0"/>
      <dgm:spPr/>
    </dgm:pt>
    <dgm:pt modelId="{8D703910-E594-449D-8520-B84CCD9B1847}" type="pres">
      <dgm:prSet presAssocID="{B8D8F749-9573-4A10-A9E4-1912461AF2DD}" presName="level" presStyleLbl="node1" presStyleIdx="3" presStyleCnt="5">
        <dgm:presLayoutVars>
          <dgm:chMax val="1"/>
          <dgm:bulletEnabled val="1"/>
        </dgm:presLayoutVars>
      </dgm:prSet>
      <dgm:spPr/>
    </dgm:pt>
    <dgm:pt modelId="{A77F3D76-BE30-4F8B-86EC-0124DB4FDACE}" type="pres">
      <dgm:prSet presAssocID="{B8D8F749-9573-4A10-A9E4-1912461AF2D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681A681-BE48-4969-A098-594D07728CAD}" type="pres">
      <dgm:prSet presAssocID="{3679D79B-E1FB-479C-BFB2-41A25A59F00E}" presName="Name8" presStyleCnt="0"/>
      <dgm:spPr/>
    </dgm:pt>
    <dgm:pt modelId="{946A2C48-E40E-41DB-BF6D-9D22A450936A}" type="pres">
      <dgm:prSet presAssocID="{3679D79B-E1FB-479C-BFB2-41A25A59F00E}" presName="level" presStyleLbl="node1" presStyleIdx="4" presStyleCnt="5">
        <dgm:presLayoutVars>
          <dgm:chMax val="1"/>
          <dgm:bulletEnabled val="1"/>
        </dgm:presLayoutVars>
      </dgm:prSet>
      <dgm:spPr/>
    </dgm:pt>
    <dgm:pt modelId="{20430DA4-2260-40EF-A83C-48D01F6B57F9}" type="pres">
      <dgm:prSet presAssocID="{3679D79B-E1FB-479C-BFB2-41A25A59F00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8B8F904-887E-4F34-A83E-487D647ACEA3}" srcId="{1624C78A-789B-4727-8E53-DFD1EE588834}" destId="{83EF3AEB-AE3B-4F63-BB12-2128139671E5}" srcOrd="2" destOrd="0" parTransId="{A94DC188-BF75-4103-90ED-3BBF7F12D927}" sibTransId="{EDA57FF3-C68A-40B5-8B46-B22AAEC6141B}"/>
    <dgm:cxn modelId="{0DE4081F-DDE6-42AE-81A1-B156D83D5DE6}" type="presOf" srcId="{83EF3AEB-AE3B-4F63-BB12-2128139671E5}" destId="{068263FD-09C5-4F98-80AA-D9D310689DC7}" srcOrd="0" destOrd="0" presId="urn:microsoft.com/office/officeart/2005/8/layout/pyramid1"/>
    <dgm:cxn modelId="{4C143520-473D-4A44-BC39-66FFD9EC0A7B}" srcId="{1624C78A-789B-4727-8E53-DFD1EE588834}" destId="{B8D8F749-9573-4A10-A9E4-1912461AF2DD}" srcOrd="3" destOrd="0" parTransId="{D76B188D-EA9A-4529-A3BE-A95CA9F30130}" sibTransId="{2C96DD9E-4934-4712-8CC0-350F2411F8B5}"/>
    <dgm:cxn modelId="{D6574A2A-E211-41ED-8764-758EB81CC78D}" srcId="{1624C78A-789B-4727-8E53-DFD1EE588834}" destId="{3679D79B-E1FB-479C-BFB2-41A25A59F00E}" srcOrd="4" destOrd="0" parTransId="{90B2DAD4-926C-4DE3-8934-D618BE1234B5}" sibTransId="{E6E1DD91-969B-4843-B606-F0A3ED3D6DDF}"/>
    <dgm:cxn modelId="{1F858733-2BCD-4363-98E3-1402B9651235}" type="presOf" srcId="{1624C78A-789B-4727-8E53-DFD1EE588834}" destId="{855B8EFC-292E-4184-BD3C-EBCA28301BAE}" srcOrd="0" destOrd="0" presId="urn:microsoft.com/office/officeart/2005/8/layout/pyramid1"/>
    <dgm:cxn modelId="{B4A1CD41-C34B-4F10-AB1A-B61C25A3096C}" type="presOf" srcId="{B8D8F749-9573-4A10-A9E4-1912461AF2DD}" destId="{A77F3D76-BE30-4F8B-86EC-0124DB4FDACE}" srcOrd="1" destOrd="0" presId="urn:microsoft.com/office/officeart/2005/8/layout/pyramid1"/>
    <dgm:cxn modelId="{145DF988-FA72-4DE5-8487-53AE5C295934}" type="presOf" srcId="{B0E2CDC3-C771-4208-AE0E-A9CA3C8BED81}" destId="{E8EB1891-E231-4DB8-9628-3CED14CC2D98}" srcOrd="1" destOrd="0" presId="urn:microsoft.com/office/officeart/2005/8/layout/pyramid1"/>
    <dgm:cxn modelId="{44E24489-EE42-492D-8FF7-D15EAD829909}" type="presOf" srcId="{5438660C-8952-44BC-A556-C158D2E74759}" destId="{AD24B0E2-E9C3-4EEC-9AD5-9397AFE2504D}" srcOrd="0" destOrd="0" presId="urn:microsoft.com/office/officeart/2005/8/layout/pyramid1"/>
    <dgm:cxn modelId="{773AC695-B0C8-49E1-94CE-86976F9AA709}" type="presOf" srcId="{83EF3AEB-AE3B-4F63-BB12-2128139671E5}" destId="{586707B2-0263-4804-9A42-54FA35A1E43B}" srcOrd="1" destOrd="0" presId="urn:microsoft.com/office/officeart/2005/8/layout/pyramid1"/>
    <dgm:cxn modelId="{54AA0BA0-9E7F-4908-B3CC-82D0D738CB1D}" type="presOf" srcId="{B8D8F749-9573-4A10-A9E4-1912461AF2DD}" destId="{8D703910-E594-449D-8520-B84CCD9B1847}" srcOrd="0" destOrd="0" presId="urn:microsoft.com/office/officeart/2005/8/layout/pyramid1"/>
    <dgm:cxn modelId="{5E82A3A0-0338-41BF-86A9-3A798DBAAF23}" srcId="{1624C78A-789B-4727-8E53-DFD1EE588834}" destId="{B0E2CDC3-C771-4208-AE0E-A9CA3C8BED81}" srcOrd="1" destOrd="0" parTransId="{98E7F73F-DCB0-4772-8135-5271B5424E1D}" sibTransId="{8A0795DD-EB44-4E37-82FF-B8DD8C0803D2}"/>
    <dgm:cxn modelId="{76CDB4A7-2FA9-4FB0-B381-91BF2020D1E5}" srcId="{1624C78A-789B-4727-8E53-DFD1EE588834}" destId="{5438660C-8952-44BC-A556-C158D2E74759}" srcOrd="0" destOrd="0" parTransId="{DF717122-4B37-4073-8B25-EC4E5CC808C7}" sibTransId="{F8B5F023-5D71-448F-8BFB-9557A6D76FBD}"/>
    <dgm:cxn modelId="{67572BC1-6B93-4433-B1C2-9342E0351C8A}" type="presOf" srcId="{3679D79B-E1FB-479C-BFB2-41A25A59F00E}" destId="{20430DA4-2260-40EF-A83C-48D01F6B57F9}" srcOrd="1" destOrd="0" presId="urn:microsoft.com/office/officeart/2005/8/layout/pyramid1"/>
    <dgm:cxn modelId="{5CED5DF1-9257-41E7-A36B-72834975FE0F}" type="presOf" srcId="{3679D79B-E1FB-479C-BFB2-41A25A59F00E}" destId="{946A2C48-E40E-41DB-BF6D-9D22A450936A}" srcOrd="0" destOrd="0" presId="urn:microsoft.com/office/officeart/2005/8/layout/pyramid1"/>
    <dgm:cxn modelId="{F28EE9F1-3E48-4319-93D8-6B63E35040D1}" type="presOf" srcId="{B0E2CDC3-C771-4208-AE0E-A9CA3C8BED81}" destId="{68E0F17C-BF0C-4DDE-B992-86FDAD7BB23F}" srcOrd="0" destOrd="0" presId="urn:microsoft.com/office/officeart/2005/8/layout/pyramid1"/>
    <dgm:cxn modelId="{43A1D4F6-FC26-4894-BE32-B2A2EFDDA6D4}" type="presOf" srcId="{5438660C-8952-44BC-A556-C158D2E74759}" destId="{953E0CCE-1532-4D51-870D-829D03BA1830}" srcOrd="1" destOrd="0" presId="urn:microsoft.com/office/officeart/2005/8/layout/pyramid1"/>
    <dgm:cxn modelId="{1BC88DD7-A01A-4B5E-9895-244B7BD35D7B}" type="presParOf" srcId="{855B8EFC-292E-4184-BD3C-EBCA28301BAE}" destId="{0859DDB9-0C86-4399-966F-044A78933676}" srcOrd="0" destOrd="0" presId="urn:microsoft.com/office/officeart/2005/8/layout/pyramid1"/>
    <dgm:cxn modelId="{12205096-F302-47DC-A4C5-8B573D83DAFF}" type="presParOf" srcId="{0859DDB9-0C86-4399-966F-044A78933676}" destId="{AD24B0E2-E9C3-4EEC-9AD5-9397AFE2504D}" srcOrd="0" destOrd="0" presId="urn:microsoft.com/office/officeart/2005/8/layout/pyramid1"/>
    <dgm:cxn modelId="{5A90E36C-C316-4F93-A7FB-4A48B651709A}" type="presParOf" srcId="{0859DDB9-0C86-4399-966F-044A78933676}" destId="{953E0CCE-1532-4D51-870D-829D03BA1830}" srcOrd="1" destOrd="0" presId="urn:microsoft.com/office/officeart/2005/8/layout/pyramid1"/>
    <dgm:cxn modelId="{277E4A71-F4D3-4604-B97D-867EBB421C7C}" type="presParOf" srcId="{855B8EFC-292E-4184-BD3C-EBCA28301BAE}" destId="{EAEE9EB6-586C-4838-A78D-4EB480275C2B}" srcOrd="1" destOrd="0" presId="urn:microsoft.com/office/officeart/2005/8/layout/pyramid1"/>
    <dgm:cxn modelId="{E4C79C25-FB05-4851-8438-BE15066E9CB0}" type="presParOf" srcId="{EAEE9EB6-586C-4838-A78D-4EB480275C2B}" destId="{68E0F17C-BF0C-4DDE-B992-86FDAD7BB23F}" srcOrd="0" destOrd="0" presId="urn:microsoft.com/office/officeart/2005/8/layout/pyramid1"/>
    <dgm:cxn modelId="{4EB2FA97-57B7-4226-825B-40D97B6D8FF0}" type="presParOf" srcId="{EAEE9EB6-586C-4838-A78D-4EB480275C2B}" destId="{E8EB1891-E231-4DB8-9628-3CED14CC2D98}" srcOrd="1" destOrd="0" presId="urn:microsoft.com/office/officeart/2005/8/layout/pyramid1"/>
    <dgm:cxn modelId="{390F714E-99B1-4D1F-BFF5-0130FF7B8616}" type="presParOf" srcId="{855B8EFC-292E-4184-BD3C-EBCA28301BAE}" destId="{6061AD19-A8A9-4E1B-BC15-ECE8D603348E}" srcOrd="2" destOrd="0" presId="urn:microsoft.com/office/officeart/2005/8/layout/pyramid1"/>
    <dgm:cxn modelId="{DCD4735E-03C7-4F15-87A8-ECAF0B556ECB}" type="presParOf" srcId="{6061AD19-A8A9-4E1B-BC15-ECE8D603348E}" destId="{068263FD-09C5-4F98-80AA-D9D310689DC7}" srcOrd="0" destOrd="0" presId="urn:microsoft.com/office/officeart/2005/8/layout/pyramid1"/>
    <dgm:cxn modelId="{7487643A-6ABF-4119-9F01-577B0DBAA437}" type="presParOf" srcId="{6061AD19-A8A9-4E1B-BC15-ECE8D603348E}" destId="{586707B2-0263-4804-9A42-54FA35A1E43B}" srcOrd="1" destOrd="0" presId="urn:microsoft.com/office/officeart/2005/8/layout/pyramid1"/>
    <dgm:cxn modelId="{7EF97196-940C-4763-B174-3C79F38BB582}" type="presParOf" srcId="{855B8EFC-292E-4184-BD3C-EBCA28301BAE}" destId="{B7372FE3-C45C-4F8A-97D7-2E348F780BBA}" srcOrd="3" destOrd="0" presId="urn:microsoft.com/office/officeart/2005/8/layout/pyramid1"/>
    <dgm:cxn modelId="{6EEEF552-13CC-4DBD-8F11-2CCA3FB023C7}" type="presParOf" srcId="{B7372FE3-C45C-4F8A-97D7-2E348F780BBA}" destId="{8D703910-E594-449D-8520-B84CCD9B1847}" srcOrd="0" destOrd="0" presId="urn:microsoft.com/office/officeart/2005/8/layout/pyramid1"/>
    <dgm:cxn modelId="{D6AE30D0-A8B5-4587-B306-0A4A4ED5F036}" type="presParOf" srcId="{B7372FE3-C45C-4F8A-97D7-2E348F780BBA}" destId="{A77F3D76-BE30-4F8B-86EC-0124DB4FDACE}" srcOrd="1" destOrd="0" presId="urn:microsoft.com/office/officeart/2005/8/layout/pyramid1"/>
    <dgm:cxn modelId="{9B1C759A-CC68-4057-BEA5-FDCFA985FCF2}" type="presParOf" srcId="{855B8EFC-292E-4184-BD3C-EBCA28301BAE}" destId="{B681A681-BE48-4969-A098-594D07728CAD}" srcOrd="4" destOrd="0" presId="urn:microsoft.com/office/officeart/2005/8/layout/pyramid1"/>
    <dgm:cxn modelId="{58AFE0AB-768F-4101-B402-8F0942A6A513}" type="presParOf" srcId="{B681A681-BE48-4969-A098-594D07728CAD}" destId="{946A2C48-E40E-41DB-BF6D-9D22A450936A}" srcOrd="0" destOrd="0" presId="urn:microsoft.com/office/officeart/2005/8/layout/pyramid1"/>
    <dgm:cxn modelId="{2ADB8FCE-DF14-4C2A-9285-9952D9928396}" type="presParOf" srcId="{B681A681-BE48-4969-A098-594D07728CAD}" destId="{20430DA4-2260-40EF-A83C-48D01F6B57F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4B0E2-E9C3-4EEC-9AD5-9397AFE2504D}">
      <dsp:nvSpPr>
        <dsp:cNvPr id="0" name=""/>
        <dsp:cNvSpPr/>
      </dsp:nvSpPr>
      <dsp:spPr>
        <a:xfrm>
          <a:off x="2262027" y="0"/>
          <a:ext cx="1131013" cy="643713"/>
        </a:xfrm>
        <a:prstGeom prst="trapezoid">
          <a:avLst>
            <a:gd name="adj" fmla="val 87851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Inattention to </a:t>
          </a:r>
          <a:r>
            <a:rPr lang="en-US" sz="1500" b="1" kern="1200" dirty="0"/>
            <a:t>RESULTS</a:t>
          </a:r>
        </a:p>
      </dsp:txBody>
      <dsp:txXfrm>
        <a:off x="2262027" y="0"/>
        <a:ext cx="1131013" cy="643713"/>
      </dsp:txXfrm>
    </dsp:sp>
    <dsp:sp modelId="{68E0F17C-BF0C-4DDE-B992-86FDAD7BB23F}">
      <dsp:nvSpPr>
        <dsp:cNvPr id="0" name=""/>
        <dsp:cNvSpPr/>
      </dsp:nvSpPr>
      <dsp:spPr>
        <a:xfrm>
          <a:off x="1696520" y="643713"/>
          <a:ext cx="2262027" cy="643713"/>
        </a:xfrm>
        <a:prstGeom prst="trapezoid">
          <a:avLst>
            <a:gd name="adj" fmla="val 87851"/>
          </a:avLst>
        </a:prstGeom>
        <a:solidFill>
          <a:schemeClr val="accent5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Avoidance of </a:t>
          </a:r>
          <a:r>
            <a:rPr lang="en-US" sz="1500" b="1" kern="1200" dirty="0"/>
            <a:t>ACCOUNTABILITY</a:t>
          </a:r>
        </a:p>
      </dsp:txBody>
      <dsp:txXfrm>
        <a:off x="2092375" y="643713"/>
        <a:ext cx="1470317" cy="643713"/>
      </dsp:txXfrm>
    </dsp:sp>
    <dsp:sp modelId="{068263FD-09C5-4F98-80AA-D9D310689DC7}">
      <dsp:nvSpPr>
        <dsp:cNvPr id="0" name=""/>
        <dsp:cNvSpPr/>
      </dsp:nvSpPr>
      <dsp:spPr>
        <a:xfrm>
          <a:off x="1131013" y="1287426"/>
          <a:ext cx="3393040" cy="643713"/>
        </a:xfrm>
        <a:prstGeom prst="trapezoid">
          <a:avLst>
            <a:gd name="adj" fmla="val 87851"/>
          </a:avLst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Lack of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COMMITMENT</a:t>
          </a:r>
        </a:p>
      </dsp:txBody>
      <dsp:txXfrm>
        <a:off x="1724795" y="1287426"/>
        <a:ext cx="2205476" cy="643713"/>
      </dsp:txXfrm>
    </dsp:sp>
    <dsp:sp modelId="{8D703910-E594-449D-8520-B84CCD9B1847}">
      <dsp:nvSpPr>
        <dsp:cNvPr id="0" name=""/>
        <dsp:cNvSpPr/>
      </dsp:nvSpPr>
      <dsp:spPr>
        <a:xfrm>
          <a:off x="565506" y="1931140"/>
          <a:ext cx="4524054" cy="643713"/>
        </a:xfrm>
        <a:prstGeom prst="trapezoid">
          <a:avLst>
            <a:gd name="adj" fmla="val 87851"/>
          </a:avLst>
        </a:prstGeom>
        <a:solidFill>
          <a:schemeClr val="accent5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Fear of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CONFLICT</a:t>
          </a:r>
        </a:p>
      </dsp:txBody>
      <dsp:txXfrm>
        <a:off x="1357216" y="1931140"/>
        <a:ext cx="2940635" cy="643713"/>
      </dsp:txXfrm>
    </dsp:sp>
    <dsp:sp modelId="{946A2C48-E40E-41DB-BF6D-9D22A450936A}">
      <dsp:nvSpPr>
        <dsp:cNvPr id="0" name=""/>
        <dsp:cNvSpPr/>
      </dsp:nvSpPr>
      <dsp:spPr>
        <a:xfrm>
          <a:off x="0" y="2574853"/>
          <a:ext cx="5655068" cy="643713"/>
        </a:xfrm>
        <a:prstGeom prst="trapezoid">
          <a:avLst>
            <a:gd name="adj" fmla="val 87851"/>
          </a:avLst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Absence of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TRUST</a:t>
          </a:r>
        </a:p>
      </dsp:txBody>
      <dsp:txXfrm>
        <a:off x="989636" y="2574853"/>
        <a:ext cx="3675794" cy="6437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FA465-8F18-4B98-91A8-E4C116731440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71507-8522-4AA9-9CFC-BDD4CE6F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6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321"/>
            <a:ext cx="5485771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321"/>
            <a:ext cx="5485771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91435" bIns="45718"/>
          <a:lstStyle/>
          <a:p>
            <a:r>
              <a:rPr lang="en-US"/>
              <a:t>Vince Lombardi (1913 – 1970)  </a:t>
            </a:r>
          </a:p>
          <a:p>
            <a:r>
              <a:rPr lang="en-US"/>
              <a:t>Green Bay Packers Head Coach 1959 – 1967</a:t>
            </a:r>
          </a:p>
          <a:p>
            <a:endParaRPr lang="en-US"/>
          </a:p>
          <a:p>
            <a:r>
              <a:rPr lang="en-US"/>
              <a:t>To start this unit, Participants can scan the excerpt from the Grapes of Wrath and highlight or underline words they come across that relate to groups/teams.  They’ll be surprised how many they identify.  The excerpt illustrates the principles of team building listed on the next slide.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92D4C-6A7B-4F4A-B370-B2F6527B4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92D4C-6A7B-4F4A-B370-B2F6527B4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692D4C-6A7B-4F4A-B370-B2F6527B4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532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321"/>
            <a:ext cx="5485771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91435" bIns="45718"/>
          <a:lstStyle/>
          <a:p>
            <a:r>
              <a:rPr lang="en-US" dirty="0"/>
              <a:t>Before beginning the dialogue or small group work about the excerpt, play the 1-minute classic.  Typical for students to want the “quick and dirty” version of classic readings in this (or a history or literature) curriculum – the “cliff’s notes” – but they won’t learn anything this way.  The 1-minute classic illustrates this well – it’s tough to absorb anything.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321"/>
            <a:ext cx="5485771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91435" bIns="45718"/>
          <a:lstStyle/>
          <a:p>
            <a:r>
              <a:rPr lang="en-US" dirty="0"/>
              <a:t>Be sure everyone understands what </a:t>
            </a:r>
            <a:r>
              <a:rPr lang="en-US" dirty="0" err="1"/>
              <a:t>Bennis</a:t>
            </a:r>
            <a:r>
              <a:rPr lang="en-US" dirty="0"/>
              <a:t> means by each of these things,</a:t>
            </a:r>
          </a:p>
          <a:p>
            <a:r>
              <a:rPr lang="en-US" dirty="0"/>
              <a:t>Especially 3, 4 (doesn’t have to be a person, for an educator it could be “ignorance”, can</a:t>
            </a:r>
            <a:r>
              <a:rPr lang="en-US" baseline="0" dirty="0"/>
              <a:t> also be imaginary like the chapter who talks about “</a:t>
            </a:r>
            <a:r>
              <a:rPr lang="en-US" baseline="0" dirty="0" err="1"/>
              <a:t>chompy</a:t>
            </a:r>
            <a:r>
              <a:rPr lang="en-US" baseline="0" dirty="0"/>
              <a:t>” “the anti-Phi Theta </a:t>
            </a:r>
            <a:r>
              <a:rPr lang="en-US" baseline="0" dirty="0" err="1"/>
              <a:t>Kappan</a:t>
            </a:r>
            <a:r>
              <a:rPr lang="en-US" baseline="0" dirty="0"/>
              <a:t>”, or the concept of “haters”  -- people who don’t want what you want), </a:t>
            </a:r>
            <a:r>
              <a:rPr lang="en-US" dirty="0"/>
              <a:t>7 (teamwork empowers all of them), and 10</a:t>
            </a:r>
          </a:p>
          <a:p>
            <a:endParaRPr lang="en-US" dirty="0"/>
          </a:p>
          <a:p>
            <a:r>
              <a:rPr lang="en-US" dirty="0"/>
              <a:t>In small groups, or as a large group, participants can review this list and conduct a shared analysis with the Grapes of Wrath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295" y="4343321"/>
            <a:ext cx="5029410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5" tIns="45718" rIns="91435" bIns="45718"/>
          <a:lstStyle/>
          <a:p>
            <a:r>
              <a:rPr lang="en-US"/>
              <a:t>Bennis gives the examples of Great Groups:  the Manhattan Project, Xerox’s Palo Alto Research Center, Apple Computer, Lockheed Skunk Works, and Walt Disney animators.  </a:t>
            </a:r>
          </a:p>
          <a:p>
            <a:endParaRPr lang="en-US"/>
          </a:p>
          <a:p>
            <a:r>
              <a:rPr lang="en-US"/>
              <a:t>Ask the students to think of additional great groups, and the leaders of great groups</a:t>
            </a:r>
          </a:p>
          <a:p>
            <a:r>
              <a:rPr lang="en-US"/>
              <a:t>View the clip from </a:t>
            </a:r>
            <a:r>
              <a:rPr lang="en-US" i="1"/>
              <a:t>Remember the Titans</a:t>
            </a:r>
            <a:r>
              <a:rPr lang="en-US"/>
              <a:t>.  Is Coach Boone doing any of these things?</a:t>
            </a:r>
          </a:p>
          <a:p>
            <a:r>
              <a:rPr lang="en-US"/>
              <a:t>Clip length – 0:05:50</a:t>
            </a:r>
          </a:p>
          <a:p>
            <a:r>
              <a:rPr lang="en-US"/>
              <a:t>In DVD chapter 8 Start at 0:28:10 (toward end of a grueling practice)</a:t>
            </a:r>
          </a:p>
          <a:p>
            <a:r>
              <a:rPr lang="en-US"/>
              <a:t>End 0:34:00 (end of Coach Boone’s speech at Gettysburg)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321"/>
            <a:ext cx="5485771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/>
              <a:t>Grapes of Wrath also illustrates the sequence of group development that Bruce </a:t>
            </a:r>
            <a:r>
              <a:rPr lang="en-US" dirty="0" err="1"/>
              <a:t>Tuckman</a:t>
            </a:r>
            <a:r>
              <a:rPr lang="en-US" dirty="0"/>
              <a:t> identified --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27507"/>
            <a:ext cx="6858000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0793" y="3115107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3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71136"/>
            <a:ext cx="7886700" cy="370890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E2C9A73E-32D0-3E41-BB35-9BBDD8439D8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5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ondar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02" y="280556"/>
            <a:ext cx="7886700" cy="2468273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302" y="2748828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5258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55660"/>
            <a:ext cx="3886200" cy="3911032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55660"/>
            <a:ext cx="3886200" cy="3911032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DAD8B3C-5C2B-F945-9505-CC6E6FD73E6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4353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column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58220"/>
            <a:ext cx="3868340" cy="319308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746254"/>
            <a:ext cx="3887391" cy="319308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9FCC425-FE66-F44E-8B24-59BE88B84F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0" y="1136895"/>
            <a:ext cx="3869531" cy="492614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4400"/>
            </a:lvl2pPr>
            <a:lvl3pPr marL="914400" indent="0">
              <a:buNone/>
              <a:defRPr sz="4400"/>
            </a:lvl3pPr>
            <a:lvl4pPr marL="1371600" indent="0">
              <a:buNone/>
              <a:defRPr sz="4400"/>
            </a:lvl4pPr>
            <a:lvl5pPr marL="1828800" indent="0">
              <a:buNone/>
              <a:defRPr sz="4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E015267-FE78-4646-83C2-CECC866DF0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7010" y="1136895"/>
            <a:ext cx="3869531" cy="492614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4400"/>
            </a:lvl2pPr>
            <a:lvl3pPr marL="914400" indent="0">
              <a:buNone/>
              <a:defRPr sz="4400"/>
            </a:lvl3pPr>
            <a:lvl4pPr marL="1371600" indent="0">
              <a:buNone/>
              <a:defRPr sz="4400"/>
            </a:lvl4pPr>
            <a:lvl5pPr marL="1828800" indent="0">
              <a:buNone/>
              <a:defRPr sz="4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DE1A512-6C53-E548-B15D-0A2D4E99982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739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49F56D2-0079-5A4E-9FAB-99D6A67043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" y="2462645"/>
            <a:ext cx="3884568" cy="306807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C9DA469E-868F-EB4A-8C08-FB855D98B2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30782" y="2462645"/>
            <a:ext cx="3884568" cy="306807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DAA439-5D42-EF46-9049-E1A41FBBA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0" y="1111807"/>
            <a:ext cx="7886700" cy="128818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Here is more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53B5FC-75EC-7447-8B6A-95DB9FA749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7319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3673" y="346075"/>
            <a:ext cx="4461677" cy="5125454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levelz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EBA9D30-F2BC-8B49-AAA4-58605BAC4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1596955"/>
            <a:ext cx="3223874" cy="389634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5FC273E-74FE-2745-B332-9B66E1A6FB3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8650" y="348599"/>
            <a:ext cx="3223874" cy="1110343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503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B611CB1-091A-9F42-A819-40B56B6B4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1596955"/>
            <a:ext cx="3223874" cy="389634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AA3121C-8426-EE4D-B4F7-9E5BE516FB32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8650" y="348599"/>
            <a:ext cx="3223874" cy="1110343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E41A302-2653-3549-85CB-79372B8851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33157" y="348598"/>
            <a:ext cx="4579824" cy="514415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85467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Stat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slide content text">
            <a:extLst>
              <a:ext uri="{FF2B5EF4-FFF2-40B4-BE49-F238E27FC236}">
                <a16:creationId xmlns:a16="http://schemas.microsoft.com/office/drawing/2014/main" id="{10444066-94ED-2F4C-A6C5-A42B46EFB5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651" y="2128543"/>
            <a:ext cx="7886700" cy="1690256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ubtitle, if applicable">
            <a:extLst>
              <a:ext uri="{FF2B5EF4-FFF2-40B4-BE49-F238E27FC236}">
                <a16:creationId xmlns:a16="http://schemas.microsoft.com/office/drawing/2014/main" id="{3D47FB3D-A6D0-FD40-AF7F-279F650A7F8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651" y="1209088"/>
            <a:ext cx="7886700" cy="48165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0" i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Click to add subtitle, if applicable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7113B9-C9E0-F14F-9413-28BFB0EF489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821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711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67A9D6-8A01-464B-AC6C-6A39719F8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87" y="3057658"/>
            <a:ext cx="2941027" cy="7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67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97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21984" y="2030877"/>
            <a:ext cx="696481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aseline="0"/>
            </a:lvl1pPr>
          </a:lstStyle>
          <a:p>
            <a:pPr marL="0" indent="0" algn="ctr">
              <a:buFontTx/>
              <a:buNone/>
            </a:pPr>
            <a:r>
              <a:rPr lang="en-US" sz="3600" dirty="0"/>
              <a:t>Click to edit</a:t>
            </a:r>
            <a:endParaRPr lang="en-US" sz="2800" dirty="0"/>
          </a:p>
          <a:p>
            <a:pPr marL="0" indent="0" algn="ctr">
              <a:buFontTx/>
              <a:buNone/>
            </a:pPr>
            <a:endParaRPr lang="en-US" sz="1800" dirty="0"/>
          </a:p>
          <a:p>
            <a:pPr marL="0" indent="0" algn="ctr">
              <a:buFontTx/>
              <a:buNone/>
            </a:pPr>
            <a:endParaRPr lang="en-US" sz="1800" dirty="0"/>
          </a:p>
          <a:p>
            <a:pPr marL="0" indent="0" algn="ctr">
              <a:buFontTx/>
              <a:buNone/>
            </a:pPr>
            <a:r>
              <a:rPr lang="en-US" sz="1800" dirty="0"/>
              <a:t>—Click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3993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57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90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15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76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61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21985" y="2030879"/>
            <a:ext cx="696481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baseline="0"/>
            </a:lvl1pPr>
          </a:lstStyle>
          <a:p>
            <a:pPr marL="0" indent="0" algn="ctr">
              <a:buFontTx/>
              <a:buNone/>
            </a:pPr>
            <a:r>
              <a:rPr lang="en-US" sz="2700" dirty="0"/>
              <a:t>Click to edit</a:t>
            </a:r>
            <a:endParaRPr lang="en-US" sz="2100" dirty="0"/>
          </a:p>
          <a:p>
            <a:pPr marL="0" indent="0" algn="ctr">
              <a:buFontTx/>
              <a:buNone/>
            </a:pPr>
            <a:endParaRPr lang="en-US" sz="1350" dirty="0"/>
          </a:p>
          <a:p>
            <a:pPr marL="0" indent="0" algn="ctr">
              <a:buFontTx/>
              <a:buNone/>
            </a:pPr>
            <a:endParaRPr lang="en-US" sz="1350" dirty="0"/>
          </a:p>
          <a:p>
            <a:pPr marL="0" indent="0" algn="ctr">
              <a:buFontTx/>
              <a:buNone/>
            </a:pPr>
            <a:r>
              <a:rPr lang="en-US" sz="1350" dirty="0"/>
              <a:t>—Click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17979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51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6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46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77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35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DE8548-E08F-4804-95C1-1E2DA992C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618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9073" y="2914512"/>
            <a:ext cx="6964553" cy="1470025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6E6FC-9C7B-4B61-8EA9-0232C9051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835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625A8-7B38-4F03-925D-A47F5C3AD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61AB5-68F1-4975-A8BF-D744513EB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33078-1587-4028-B8FD-6737F8C9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5C880-3AC4-4D6B-B2DC-8EC9B808D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CA4D2-EAC7-40C1-AE73-3A4E64A6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5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7D06-7353-4B40-8EAC-EAE013A5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732FB-02A4-4ACE-8AFC-4AC7A2531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1CDF9-843E-49C4-A2B2-E87282AE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D2DF1-910E-41C3-9F46-87D85161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3CB71-5508-4BC2-9019-6894EFDBD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20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975E-A1B6-4955-89EE-FC90AE1B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1CDE1-01D1-45F6-8F31-F6C56FC3D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2A893-D909-4EB6-91F9-1AC71075C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3FB89-6DB2-4056-9701-0DB23E12D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AB6B4-F3E4-4546-A229-692F6E1A4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73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3C5CF-16AA-433D-8D94-8977FC92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DBF22-CF4D-4A31-9A63-7AA2A2ED2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EA0B1D-FC87-482D-B0A2-2CE1751B0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03507-33A5-46B6-A3A0-5D23EC0E2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B7494-7A6C-4286-AE5E-3C977DA55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FC132-07C9-4C3F-8784-5FDA4647A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20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06E6C-3FCE-4AEC-97F4-22B8BA7A9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108EA-B79F-4647-9791-31CD2FEF1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55231-C80B-4D3E-95B8-C9240E25D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EF10C9-C094-450A-87B3-80807600A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B16FE-53F5-4ECE-B54D-EA3EC5D8D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C0C8B5-4107-44D0-ACDE-7A7F2DEF8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F979F0-BF40-4278-95F4-7892CA9F2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41487-A465-494A-B286-A0A1E0BF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03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F10B-42B7-403C-A301-96CEDBFEB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B6C84E-F979-468F-92C9-D3CB0A8C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FFC00-84D6-49F8-9D30-E4E9B65D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34324-A1B3-4DB3-B885-C5D2DFB1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676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74876C-C085-4A4D-BF40-153BA788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475E7D-93F0-4874-8BAC-12445CA30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5E348-4EB8-4725-943F-75E8E9B8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67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086C-70BD-4F9B-BB9C-F5399451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8CB70-8498-4F94-ACC3-FD0A5BEE1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5A741-9506-4181-A754-683B0F4EF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5FBF2-6279-4469-8233-6CA26AF8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88BF1-D96A-42D2-A1DD-1B88B0008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2E512-4194-489C-9ABB-7D1B072B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28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70C2F-6358-494E-9094-EC687DAE1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8D3AAF-7DBB-4325-B182-845FB69DC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5305A-F495-4D58-B746-165CC83B2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2BA16-7D6A-461A-84A9-A7D960AF2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06CF6-33DE-4A55-9A75-AECA3EB8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57EE3-2112-4516-8F68-6E55AA371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684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D4CC3-8418-4825-A84C-8A16228D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F753E-916A-40FD-96F4-0B1AD36EC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82892-182B-44E6-829C-C713AFFE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95C7F-27DF-475A-8683-512C57F54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51AE-F308-4102-A9F4-C9A09A17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54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B7E315-5C8B-47C4-A2E4-F5720EE8C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857FB-F1CB-4781-84D6-0F6124F67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917FD-3527-4FE1-9085-0E0AC8D6D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7A1F2-CDD7-4466-BA30-7A5818010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16D73-FC52-4220-9F0A-DB6E57EC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67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5030-1A66-4840-9A37-D856FDAA4138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793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795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522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935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062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204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21984" y="2030877"/>
            <a:ext cx="696481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aseline="0"/>
            </a:lvl1pPr>
          </a:lstStyle>
          <a:p>
            <a:pPr marL="0" indent="0" algn="ctr">
              <a:buFontTx/>
              <a:buNone/>
            </a:pPr>
            <a:r>
              <a:rPr lang="en-US" sz="3600" dirty="0"/>
              <a:t>Click to edit</a:t>
            </a:r>
            <a:endParaRPr lang="en-US" sz="2800" dirty="0"/>
          </a:p>
          <a:p>
            <a:pPr marL="0" indent="0" algn="ctr">
              <a:buFontTx/>
              <a:buNone/>
            </a:pPr>
            <a:endParaRPr lang="en-US" sz="1800" dirty="0"/>
          </a:p>
          <a:p>
            <a:pPr marL="0" indent="0" algn="ctr">
              <a:buFontTx/>
              <a:buNone/>
            </a:pPr>
            <a:endParaRPr lang="en-US" sz="1800" dirty="0"/>
          </a:p>
          <a:p>
            <a:pPr marL="0" indent="0" algn="ctr">
              <a:buFontTx/>
              <a:buNone/>
            </a:pPr>
            <a:r>
              <a:rPr lang="en-US" sz="1800" dirty="0"/>
              <a:t>—Click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5382107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384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079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344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692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02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DE8548-E08F-4804-95C1-1E2DA992C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7982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6E6FC-9C7B-4B61-8EA9-0232C9051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595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5030-1A66-4840-9A37-D856FDAA4138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00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940C5-98CC-0E47-B39B-E0E99ED2EA6B}" type="datetime1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69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C2B2-3B08-AF4D-ACA7-A02BBAB93EE9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597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40BD-97B7-6A47-AFE8-80FF0E4891C2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05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E64D4-D778-1C4C-AD68-8E376CACF767}" type="datetime1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370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68C62-ADF6-C048-82AA-5003D4F78029}" type="datetime1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486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ED5D-2A84-8246-9A22-8BB434CB2327}" type="datetime1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47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D3148-0736-F149-9F43-4F5CE2D553C3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647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904E4-5F38-7F40-A567-3593C8B7A124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357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A8E9-89DA-3C40-953D-9C22D872F90A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7534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D368-399C-274E-B553-7B6CF57915BC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431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D03609-E4FB-2642-B4A8-994775DD6F6C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DE8548-E08F-4804-95C1-1E2DA992C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6804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6E6FC-9C7B-4B61-8EA9-0232C9051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960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738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750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66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784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48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553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264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68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329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9638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853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067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56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345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86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282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21985" y="2030879"/>
            <a:ext cx="696481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baseline="0"/>
            </a:lvl1pPr>
          </a:lstStyle>
          <a:p>
            <a:pPr marL="0" indent="0" algn="ctr">
              <a:buFontTx/>
              <a:buNone/>
            </a:pPr>
            <a:r>
              <a:rPr lang="en-US" sz="2700" dirty="0"/>
              <a:t>Click to edit</a:t>
            </a:r>
            <a:endParaRPr lang="en-US" sz="2100" dirty="0"/>
          </a:p>
          <a:p>
            <a:pPr marL="0" indent="0" algn="ctr">
              <a:buFontTx/>
              <a:buNone/>
            </a:pPr>
            <a:endParaRPr lang="en-US" sz="1350" dirty="0"/>
          </a:p>
          <a:p>
            <a:pPr marL="0" indent="0" algn="ctr">
              <a:buFontTx/>
              <a:buNone/>
            </a:pPr>
            <a:endParaRPr lang="en-US" sz="1350" dirty="0"/>
          </a:p>
          <a:p>
            <a:pPr marL="0" indent="0" algn="ctr">
              <a:buFontTx/>
              <a:buNone/>
            </a:pPr>
            <a:r>
              <a:rPr lang="en-US" sz="1350" dirty="0"/>
              <a:t>—Click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347362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601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566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454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695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064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DE8548-E08F-4804-95C1-1E2DA992C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1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6E6FC-9C7B-4B61-8EA9-0232C9051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650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2799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213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9483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5889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329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858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971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634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2560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778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071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48F69-1F82-472C-86FE-8F2588C7F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998"/>
            <a:ext cx="6858000" cy="2387442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238AC-FFF9-4AC0-8D84-86BFF420C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1879"/>
            <a:ext cx="6858000" cy="1655921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2985521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8411-AFE5-4A6A-BE25-08BC48AA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EFC1F-7CFB-4019-8450-F8C873022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9589919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E906D-51EE-43CC-9988-179D890C5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364" y="1710214"/>
            <a:ext cx="7886700" cy="285178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3F600-90DC-4475-B5A1-7F5FABA2B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364" y="4589145"/>
            <a:ext cx="7886700" cy="1500188"/>
          </a:xfrm>
        </p:spPr>
        <p:txBody>
          <a:bodyPr/>
          <a:lstStyle>
            <a:lvl1pPr marL="0" indent="0">
              <a:buNone/>
              <a:defRPr sz="2160"/>
            </a:lvl1pPr>
            <a:lvl2pPr marL="411480" indent="0">
              <a:buNone/>
              <a:defRPr sz="1800"/>
            </a:lvl2pPr>
            <a:lvl3pPr marL="822960" indent="0">
              <a:buNone/>
              <a:defRPr sz="1620"/>
            </a:lvl3pPr>
            <a:lvl4pPr marL="1234440" indent="0">
              <a:buNone/>
              <a:defRPr sz="1440"/>
            </a:lvl4pPr>
            <a:lvl5pPr marL="1645920" indent="0">
              <a:buNone/>
              <a:defRPr sz="1440"/>
            </a:lvl5pPr>
            <a:lvl6pPr marL="2057400" indent="0">
              <a:buNone/>
              <a:defRPr sz="1440"/>
            </a:lvl6pPr>
            <a:lvl7pPr marL="2468880" indent="0">
              <a:buNone/>
              <a:defRPr sz="1440"/>
            </a:lvl7pPr>
            <a:lvl8pPr marL="2880360" indent="0">
              <a:buNone/>
              <a:defRPr sz="1440"/>
            </a:lvl8pPr>
            <a:lvl9pPr marL="329184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7345027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CA726-55ED-41AF-8BA3-5E881098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656D0-B2B0-4815-9C05-B2BA4BD3A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540" y="3531870"/>
            <a:ext cx="3611880" cy="3326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F1C1B-8462-4F77-9E5E-A44D6CEF0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0580" y="3531870"/>
            <a:ext cx="3611880" cy="3326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4035031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D89E-CD61-48C2-A318-F3235F735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365760"/>
            <a:ext cx="7886700" cy="13244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500CF-D152-4750-A922-BBC35C3CE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9" y="1681639"/>
            <a:ext cx="3867626" cy="82296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1D5FFD-AAEF-49EB-991C-C3548004D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9" y="2504599"/>
            <a:ext cx="3867626" cy="368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48BCA1-CDFF-448A-A7A4-77E2631CE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639"/>
            <a:ext cx="3887629" cy="82296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26803C-79DD-4667-8CC4-EA8D80C54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4599"/>
            <a:ext cx="3887629" cy="368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1166092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35E8-7FC4-4680-983E-ABBB219E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5028714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786095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E29B-739E-4FC7-BBD1-79888138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</p:spPr>
        <p:txBody>
          <a:bodyPr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12FD3-9ECA-46F7-AD80-E587D1FDA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629" y="987267"/>
            <a:ext cx="4629150" cy="4873466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AE466-9B6B-4039-9A2A-FDEBD9944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718915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4CF6-40A5-4D3D-A574-E9536F543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</p:spPr>
        <p:txBody>
          <a:bodyPr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5F772B-4EBB-4045-9140-D884589421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629" y="987267"/>
            <a:ext cx="4629150" cy="4873466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10C8C-715E-4403-8854-105BD98C3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5166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8E50-8CC1-4C6A-8956-B5AACC96B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8BD084-DE09-4648-8885-FA4A0CCE6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6929825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9802C-3116-43AA-BE5E-C1306FBF16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12230" y="0"/>
            <a:ext cx="184023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6E731B-8257-463B-870D-2C2F0FFBF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1540" y="0"/>
            <a:ext cx="538353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847781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8310-5410-4A02-8D46-C3EF58187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998"/>
            <a:ext cx="6858000" cy="2387442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599E67-3DDF-496B-BCE0-6AABEFE6D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1879"/>
            <a:ext cx="6858000" cy="1655921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927453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45EA-72CA-4561-B3B9-426E474D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24040-8445-4F77-92E8-7096348A6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03212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267F-5F85-4C4C-9007-5B0F4041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364" y="1710214"/>
            <a:ext cx="7886700" cy="285178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4B65E-00C6-4572-99D7-CA11E3B7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364" y="4589145"/>
            <a:ext cx="7886700" cy="1500188"/>
          </a:xfrm>
        </p:spPr>
        <p:txBody>
          <a:bodyPr/>
          <a:lstStyle>
            <a:lvl1pPr marL="0" indent="0">
              <a:buNone/>
              <a:defRPr sz="2160"/>
            </a:lvl1pPr>
            <a:lvl2pPr marL="411480" indent="0">
              <a:buNone/>
              <a:defRPr sz="1800"/>
            </a:lvl2pPr>
            <a:lvl3pPr marL="822960" indent="0">
              <a:buNone/>
              <a:defRPr sz="1620"/>
            </a:lvl3pPr>
            <a:lvl4pPr marL="1234440" indent="0">
              <a:buNone/>
              <a:defRPr sz="1440"/>
            </a:lvl4pPr>
            <a:lvl5pPr marL="1645920" indent="0">
              <a:buNone/>
              <a:defRPr sz="1440"/>
            </a:lvl5pPr>
            <a:lvl6pPr marL="2057400" indent="0">
              <a:buNone/>
              <a:defRPr sz="1440"/>
            </a:lvl6pPr>
            <a:lvl7pPr marL="2468880" indent="0">
              <a:buNone/>
              <a:defRPr sz="1440"/>
            </a:lvl7pPr>
            <a:lvl8pPr marL="2880360" indent="0">
              <a:buNone/>
              <a:defRPr sz="1440"/>
            </a:lvl8pPr>
            <a:lvl9pPr marL="329184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38468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312A-25CA-41BE-A70C-DEFE0F2E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67F2C-AE72-4688-BF2E-658963560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540" y="3531870"/>
            <a:ext cx="3611880" cy="3326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0E79C-0985-4179-8FC8-34C18BB16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0580" y="3531870"/>
            <a:ext cx="3611880" cy="3326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0246935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2EC2-A6E4-4683-A9A0-3787CBE5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365760"/>
            <a:ext cx="7886700" cy="13244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54678-888D-453A-9886-29DD48ECD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9" y="1681639"/>
            <a:ext cx="3867626" cy="82296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8A591-B7DA-4CC3-BF34-C6CABD35D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9" y="2504599"/>
            <a:ext cx="3867626" cy="368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9A0C8-7FD3-4953-8ADA-B2DD1E158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639"/>
            <a:ext cx="3887629" cy="82296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4F6E3-01B8-44EF-809F-ECAF62929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4599"/>
            <a:ext cx="3887629" cy="368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252144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C7CC-3DEE-47A3-AD09-650A16028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057165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830901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0847C-D299-4FFD-8376-8E816E5FE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</p:spPr>
        <p:txBody>
          <a:bodyPr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AB013-4698-482E-A8FB-092B90065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629" y="987267"/>
            <a:ext cx="4629150" cy="4873466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61AB6-67C1-4AD9-8898-4F051266B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680386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46D0B-9B1F-4D35-B0F7-B3FC0398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</p:spPr>
        <p:txBody>
          <a:bodyPr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73B7FC-5E11-4918-9DA4-ADA95E176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629" y="987267"/>
            <a:ext cx="4629150" cy="4873466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52715-51CA-400F-B715-6E22913D9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9474053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A5C8-5D21-4CE3-858B-88708925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6C6375-F76F-4534-9132-91623B94F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0996207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C6F085-7143-48EB-AAB0-E87DA85E19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12230" y="0"/>
            <a:ext cx="184023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A1B6F-13F4-4081-A9E3-3AF8FF95D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1540" y="0"/>
            <a:ext cx="538353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259796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FBFE4-67D4-400A-A7B0-AD856729F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998"/>
            <a:ext cx="6858000" cy="2387442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4E2E5F-696D-42DD-B816-CBE61E575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1879"/>
            <a:ext cx="6858000" cy="1655921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0124113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42CCB-6988-48E3-B1C1-1878A889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62161-0A1E-4973-B254-48FC7C7E3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3874665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CA902-1D86-43ED-B472-FF7A64793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364" y="1710214"/>
            <a:ext cx="7886700" cy="285178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88E93-11D8-47EE-97FD-CCE73057C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364" y="4589145"/>
            <a:ext cx="7886700" cy="1500188"/>
          </a:xfrm>
        </p:spPr>
        <p:txBody>
          <a:bodyPr/>
          <a:lstStyle>
            <a:lvl1pPr marL="0" indent="0">
              <a:buNone/>
              <a:defRPr sz="2160"/>
            </a:lvl1pPr>
            <a:lvl2pPr marL="411480" indent="0">
              <a:buNone/>
              <a:defRPr sz="1800"/>
            </a:lvl2pPr>
            <a:lvl3pPr marL="822960" indent="0">
              <a:buNone/>
              <a:defRPr sz="1620"/>
            </a:lvl3pPr>
            <a:lvl4pPr marL="1234440" indent="0">
              <a:buNone/>
              <a:defRPr sz="1440"/>
            </a:lvl4pPr>
            <a:lvl5pPr marL="1645920" indent="0">
              <a:buNone/>
              <a:defRPr sz="1440"/>
            </a:lvl5pPr>
            <a:lvl6pPr marL="2057400" indent="0">
              <a:buNone/>
              <a:defRPr sz="1440"/>
            </a:lvl6pPr>
            <a:lvl7pPr marL="2468880" indent="0">
              <a:buNone/>
              <a:defRPr sz="1440"/>
            </a:lvl7pPr>
            <a:lvl8pPr marL="2880360" indent="0">
              <a:buNone/>
              <a:defRPr sz="1440"/>
            </a:lvl8pPr>
            <a:lvl9pPr marL="329184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862798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9E457-F2DF-4EE9-B8C5-6746B451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C8581-8CD4-4AA1-AF6D-C3B17C094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540" y="3531870"/>
            <a:ext cx="3611880" cy="3326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20E0A-761B-4763-B7C9-307680B8D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0580" y="3531870"/>
            <a:ext cx="3611880" cy="33261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327129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E352-386F-481B-A6E0-3EE48D715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365760"/>
            <a:ext cx="7886700" cy="13244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47378-CBF8-40F5-BEAA-42AD39E9F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9" y="1681639"/>
            <a:ext cx="3867626" cy="82296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E550B-691D-4D92-B903-FD2B578A6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9" y="2504599"/>
            <a:ext cx="3867626" cy="368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5270A-218E-4F5D-BDE8-24D2579AD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639"/>
            <a:ext cx="3887629" cy="822960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E64C78-FE3A-4FE8-AF7D-A15FC86B7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4599"/>
            <a:ext cx="3887629" cy="3684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1560456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00E41-5319-4E2D-9349-5E1DE5A41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7362398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436045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29157-27CE-4D14-BF05-EF18FD47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</p:spPr>
        <p:txBody>
          <a:bodyPr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5F6CE-D431-4930-9214-332DC826B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629" y="987267"/>
            <a:ext cx="4629150" cy="4873466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AB66A-D6C6-43B9-8EC4-8D7BAE1C4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536111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5B947-CAA3-4FA1-88AA-E591A580A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</p:spPr>
        <p:txBody>
          <a:bodyPr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025AE8-9FC9-4891-BEC9-F59BDB02D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629" y="987267"/>
            <a:ext cx="4629150" cy="4873466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C5246-332E-4D4C-8F05-AA914212F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6636875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681E-48C9-44CC-9FCB-FB488AC5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D454D3-783F-42D2-AFFC-5690D991E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5004752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6FFFB5-C901-4861-851E-2B0E52069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12230" y="0"/>
            <a:ext cx="184023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D492D5-C1F6-45A5-A8CC-534349D5A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1540" y="0"/>
            <a:ext cx="538353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93854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34F8-63A5-4EC7-B725-40FBFB1AD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998"/>
            <a:ext cx="6858000" cy="2387442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35FA5-19E0-4696-9DD5-68108F0B7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1879"/>
            <a:ext cx="6858000" cy="16559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4881425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44A21-F491-401B-B883-6CA023D23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760"/>
            <a:ext cx="7886700" cy="13244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CD8D1-64BD-4135-8313-9F14E3307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943"/>
            <a:ext cx="7886700" cy="4350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9875223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4B50-786F-4674-9A0D-395554C9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364" y="1710214"/>
            <a:ext cx="7886700" cy="2851785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6C290-93C5-4671-85F5-FA6AEB69A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364" y="4589145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/>
            </a:lvl1pPr>
            <a:lvl2pPr marL="411480" indent="0">
              <a:buNone/>
              <a:defRPr sz="1800"/>
            </a:lvl2pPr>
            <a:lvl3pPr marL="822960" indent="0">
              <a:buNone/>
              <a:defRPr sz="1620"/>
            </a:lvl3pPr>
            <a:lvl4pPr marL="1234440" indent="0">
              <a:buNone/>
              <a:defRPr sz="1440"/>
            </a:lvl4pPr>
            <a:lvl5pPr marL="1645920" indent="0">
              <a:buNone/>
              <a:defRPr sz="1440"/>
            </a:lvl5pPr>
            <a:lvl6pPr marL="2057400" indent="0">
              <a:buNone/>
              <a:defRPr sz="1440"/>
            </a:lvl6pPr>
            <a:lvl7pPr marL="2468880" indent="0">
              <a:buNone/>
              <a:defRPr sz="1440"/>
            </a:lvl7pPr>
            <a:lvl8pPr marL="2880360" indent="0">
              <a:buNone/>
              <a:defRPr sz="1440"/>
            </a:lvl8pPr>
            <a:lvl9pPr marL="329184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8655236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20421-21A6-4A1E-8718-F46BC6B7B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760"/>
            <a:ext cx="7886700" cy="13244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1CEFD-4613-4693-B972-850FDBA1E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943"/>
            <a:ext cx="3874770" cy="4350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8BCC-5A73-4D1E-98FD-BAD8F9822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0580" y="1825943"/>
            <a:ext cx="3874770" cy="4350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8777507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AF87E-4158-4621-A16E-9F8798983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365760"/>
            <a:ext cx="7886700" cy="13244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03F34-6BFE-48FC-BD5A-7F7D0328F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9" y="1681639"/>
            <a:ext cx="3867626" cy="82296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5C39F-AE1E-4F0B-880A-4924EBC93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9" y="2504599"/>
            <a:ext cx="3867626" cy="36847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B02A3F-BDA7-4D00-AEB5-5FC3B2EB3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639"/>
            <a:ext cx="3887629" cy="82296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E7B930-0DCC-4B19-9F69-71A22465B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4599"/>
            <a:ext cx="3887629" cy="36847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198412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A2322-7F89-4F4C-821F-E73EEB44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760"/>
            <a:ext cx="7886700" cy="13244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0641309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32946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0FE16-B5CE-4F8F-99B3-AA6AB9C3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3ECB4-CA90-4D81-B6A3-271768323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629" y="987267"/>
            <a:ext cx="4629150" cy="4873466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F8B9B-FCBF-4159-90AF-CBBA3A8F4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647321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84F6-52D2-44D9-BB13-3ACA8F1A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9" y="457200"/>
            <a:ext cx="2948940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CBFC95-F5EE-4E5C-A642-5871080968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629" y="987267"/>
            <a:ext cx="4629150" cy="48734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2347A-0D13-43ED-91A2-95D1FD786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9" y="2057400"/>
            <a:ext cx="2948940" cy="38119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427833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97B37-B198-463A-A7C5-5E4A8FC2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760"/>
            <a:ext cx="7886700" cy="13244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A754F-4AC9-4BD9-9653-3C26D165F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943"/>
            <a:ext cx="7886700" cy="43505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7923414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6055E-D2F6-4A50-B68A-30527AE5A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760"/>
            <a:ext cx="1971675" cy="581072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3F822-EEC1-4405-8D11-B12335B86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760"/>
            <a:ext cx="5777865" cy="581072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12376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708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0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4" r:id="rId12"/>
    <p:sldLayoutId id="21474837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1985" y="274638"/>
            <a:ext cx="696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1985" y="1954679"/>
            <a:ext cx="69648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7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txStyles>
    <p:titleStyle>
      <a:lvl1pPr algn="l" defTabSz="342900" rtl="0" eaLnBrk="1" latinLnBrk="0" hangingPunct="1">
        <a:lnSpc>
          <a:spcPct val="80000"/>
        </a:lnSpc>
        <a:spcBef>
          <a:spcPct val="0"/>
        </a:spcBef>
        <a:buNone/>
        <a:defRPr sz="3000" kern="1200">
          <a:solidFill>
            <a:srgbClr val="EEBA0B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A891F3-B26B-46A5-ADC3-6C8B89A02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C6B10-98E9-486C-8C7D-C66E0D71E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310B4-D507-4C76-97EB-9537CCB74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F0EE-9186-4ACF-9852-C25AE725B3D3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1343-9AF6-428D-BBF3-7A141E47C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D7E6E-10B9-4A4B-B20D-503CD1BD5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1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1984" y="274638"/>
            <a:ext cx="696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1984" y="1954677"/>
            <a:ext cx="69648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7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58919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1985" y="274638"/>
            <a:ext cx="696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1985" y="1954679"/>
            <a:ext cx="69648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72903-5C34-F541-BE63-7224062E80FD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  <p:hf sldNum="0" hdr="0" ftr="0" dt="0"/>
  <p:txStyles>
    <p:titleStyle>
      <a:lvl1pPr algn="l" defTabSz="342900" rtl="0" eaLnBrk="1" latinLnBrk="0" hangingPunct="1">
        <a:lnSpc>
          <a:spcPct val="80000"/>
        </a:lnSpc>
        <a:spcBef>
          <a:spcPct val="0"/>
        </a:spcBef>
        <a:buNone/>
        <a:defRPr sz="3000" kern="1200">
          <a:solidFill>
            <a:srgbClr val="F89644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9A197-7A77-4509-AD0D-4DD9200F986F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9859F-7AF8-4826-B5A4-4991CFE7A2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5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1985" y="274638"/>
            <a:ext cx="696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1985" y="1954679"/>
            <a:ext cx="69648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84FB-8B7B-3B47-A5BB-333C1C5E2E44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l" defTabSz="342900" rtl="0" eaLnBrk="1" latinLnBrk="0" hangingPunct="1">
        <a:lnSpc>
          <a:spcPct val="80000"/>
        </a:lnSpc>
        <a:spcBef>
          <a:spcPct val="0"/>
        </a:spcBef>
        <a:buNone/>
        <a:defRPr sz="3000" kern="1200">
          <a:solidFill>
            <a:srgbClr val="58919C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8D0F4-55C9-4B5B-89F1-62D66D86809D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42CED-7F75-444A-B850-EC4CA44E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4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2675C068-1635-4615-89AE-38869719A151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891540" y="0"/>
            <a:ext cx="736092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611085BC-96E8-4249-9205-AB62A78B8AC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891540" y="3531870"/>
            <a:ext cx="7360920" cy="332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charset="0"/>
              </a:rPr>
              <a:t>Second level</a:t>
            </a:r>
          </a:p>
          <a:p>
            <a:pPr lvl="2"/>
            <a:r>
              <a:rPr lang="en-US" altLang="en-US">
                <a:sym typeface="Gill Sans" charset="0"/>
              </a:rPr>
              <a:t>Third level</a:t>
            </a:r>
          </a:p>
          <a:p>
            <a:pPr lvl="3"/>
            <a:r>
              <a:rPr lang="en-US" altLang="en-US">
                <a:sym typeface="Gill Sans" charset="0"/>
              </a:rPr>
              <a:t>Fourth level</a:t>
            </a:r>
          </a:p>
          <a:p>
            <a:pPr lvl="4"/>
            <a:r>
              <a:rPr lang="en-US" altLang="en-US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31213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760" kern="1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5pPr>
      <a:lvl6pPr marL="411480"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6pPr>
      <a:lvl7pPr marL="822960"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7pPr>
      <a:lvl8pPr marL="1234440"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8pPr>
      <a:lvl9pPr marL="1645920" algn="ctr" rtl="0" fontAlgn="base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365760" algn="ctr" rtl="0" fontAlgn="base">
        <a:spcBef>
          <a:spcPct val="0"/>
        </a:spcBef>
        <a:spcAft>
          <a:spcPct val="0"/>
        </a:spcAft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777240" algn="ctr" rtl="0" fontAlgn="base">
        <a:spcBef>
          <a:spcPct val="0"/>
        </a:spcBef>
        <a:spcAft>
          <a:spcPct val="0"/>
        </a:spcAft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88720" algn="ctr" rtl="0" fontAlgn="base">
        <a:spcBef>
          <a:spcPct val="0"/>
        </a:spcBef>
        <a:spcAft>
          <a:spcPct val="0"/>
        </a:spcAft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600200" algn="ctr" rtl="0" fontAlgn="base">
        <a:spcBef>
          <a:spcPct val="0"/>
        </a:spcBef>
        <a:spcAft>
          <a:spcPct val="0"/>
        </a:spcAft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B6A5938D-01C4-428C-BB97-F23805B5F6A7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891540" y="0"/>
            <a:ext cx="736092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70278995-4506-4016-90FF-63C50E80D51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891540" y="3531870"/>
            <a:ext cx="7360920" cy="332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charset="0"/>
              </a:rPr>
              <a:t>Second level</a:t>
            </a:r>
          </a:p>
          <a:p>
            <a:pPr lvl="2"/>
            <a:r>
              <a:rPr lang="en-US" altLang="en-US">
                <a:sym typeface="Gill Sans" charset="0"/>
              </a:rPr>
              <a:t>Third level</a:t>
            </a:r>
          </a:p>
          <a:p>
            <a:pPr lvl="3"/>
            <a:r>
              <a:rPr lang="en-US" altLang="en-US">
                <a:sym typeface="Gill Sans" charset="0"/>
              </a:rPr>
              <a:t>Fourth level</a:t>
            </a:r>
          </a:p>
          <a:p>
            <a:pPr lvl="4"/>
            <a:r>
              <a:rPr lang="en-US" altLang="en-US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113923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580" kern="1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5pPr>
      <a:lvl6pPr marL="41148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6pPr>
      <a:lvl7pPr marL="82296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7pPr>
      <a:lvl8pPr marL="123444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8pPr>
      <a:lvl9pPr marL="164592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36576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77724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8872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60020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FBD05CA3-5618-477C-A4FB-E87FA7AF5865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891540" y="0"/>
            <a:ext cx="736092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title style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29FAEF29-9A41-4C99-A23F-0C5182EB003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891540" y="3531870"/>
            <a:ext cx="7360920" cy="332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charset="0"/>
              </a:rPr>
              <a:t>Second level</a:t>
            </a:r>
          </a:p>
          <a:p>
            <a:pPr lvl="2"/>
            <a:r>
              <a:rPr lang="en-US" altLang="en-US">
                <a:sym typeface="Gill Sans" charset="0"/>
              </a:rPr>
              <a:t>Third level</a:t>
            </a:r>
          </a:p>
          <a:p>
            <a:pPr lvl="3"/>
            <a:r>
              <a:rPr lang="en-US" altLang="en-US">
                <a:sym typeface="Gill Sans" charset="0"/>
              </a:rPr>
              <a:t>Fourth level</a:t>
            </a:r>
          </a:p>
          <a:p>
            <a:pPr lvl="4"/>
            <a:r>
              <a:rPr lang="en-US" altLang="en-US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92651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580" kern="1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5pPr>
      <a:lvl6pPr marL="41148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6pPr>
      <a:lvl7pPr marL="82296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7pPr>
      <a:lvl8pPr marL="123444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8pPr>
      <a:lvl9pPr marL="1645920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36576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77724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8872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600200" algn="ctr" rtl="0" fontAlgn="base">
        <a:spcBef>
          <a:spcPct val="0"/>
        </a:spcBef>
        <a:spcAft>
          <a:spcPct val="0"/>
        </a:spcAft>
        <a:defRPr sz="234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04186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ransition/>
  <p:txStyles>
    <p:titleStyle>
      <a:lvl1pPr marL="35719" algn="ctr" rtl="0" fontAlgn="base">
        <a:spcBef>
          <a:spcPct val="0"/>
        </a:spcBef>
        <a:spcAft>
          <a:spcPct val="0"/>
        </a:spcAft>
        <a:defRPr sz="5580" kern="1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marL="3571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2pPr>
      <a:lvl3pPr marL="3571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3pPr>
      <a:lvl4pPr marL="3571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4pPr>
      <a:lvl5pPr marL="3571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5pPr>
      <a:lvl6pPr marL="44719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6pPr>
      <a:lvl7pPr marL="85867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7pPr>
      <a:lvl8pPr marL="127015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8pPr>
      <a:lvl9pPr marL="1681639" algn="ctr" rtl="0" fontAlgn="base">
        <a:spcBef>
          <a:spcPct val="0"/>
        </a:spcBef>
        <a:spcAft>
          <a:spcPct val="0"/>
        </a:spcAft>
        <a:defRPr sz="5580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marL="871538" indent="-514350" algn="l" rtl="0" fontAlgn="base">
        <a:spcBef>
          <a:spcPts val="18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71588" indent="-514350" algn="l" rtl="0" fontAlgn="base">
        <a:spcBef>
          <a:spcPts val="18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71638" indent="-514350" algn="l" rtl="0" fontAlgn="base">
        <a:spcBef>
          <a:spcPts val="18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71688" indent="-514350" algn="l" rtl="0" fontAlgn="base">
        <a:spcBef>
          <a:spcPts val="18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471738" indent="-514350" algn="l" rtl="0" fontAlgn="base">
        <a:spcBef>
          <a:spcPts val="18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dust%20bowl" TargetMode="External"/><Relationship Id="rId1" Type="http://schemas.openxmlformats.org/officeDocument/2006/relationships/slideLayout" Target="../slideLayouts/slideLayout6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90.xml"/><Relationship Id="rId1" Type="http://schemas.openxmlformats.org/officeDocument/2006/relationships/audio" Target="file:///F:\Chapman%20Stuff\OLCU%20602\Sound%20Effect%20-%20Bee%20final.WAV" TargetMode="Externa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2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1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Futura"/>
              </a:rPr>
              <a:t>BE RESILIENT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54863"/>
            <a:ext cx="6858000" cy="1655762"/>
          </a:xfrm>
        </p:spPr>
        <p:txBody>
          <a:bodyPr/>
          <a:lstStyle/>
          <a:p>
            <a:r>
              <a:rPr lang="en-US" b="1" dirty="0">
                <a:latin typeface="Futura"/>
                <a:cs typeface="Futura"/>
              </a:rPr>
              <a:t>We’ll get through this together</a:t>
            </a:r>
          </a:p>
        </p:txBody>
      </p:sp>
    </p:spTree>
    <p:extLst>
      <p:ext uri="{BB962C8B-B14F-4D97-AF65-F5344CB8AC3E}">
        <p14:creationId xmlns:p14="http://schemas.microsoft.com/office/powerpoint/2010/main" val="24908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41EE-CA0A-4EEF-8BD9-6911AFED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10" y="1044179"/>
            <a:ext cx="6964816" cy="8572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Purpose of Theory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Pyramid">
                <a:extLst>
                  <a:ext uri="{FF2B5EF4-FFF2-40B4-BE49-F238E27FC236}">
                    <a16:creationId xmlns:a16="http://schemas.microsoft.com/office/drawing/2014/main" id="{6DBA4E5E-DCA2-4BFF-BC3C-26FAF2E9B6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692406" y="1861240"/>
              <a:ext cx="4292590" cy="313551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292590" cy="3135519"/>
                    </a:xfrm>
                    <a:prstGeom prst="rect">
                      <a:avLst/>
                    </a:prstGeom>
                    <a:effectLst>
                      <a:outerShdw blurRad="76200" dist="12700" dir="8100000" sy="-23000" kx="800400" algn="br" rotWithShape="0">
                        <a:prstClr val="black">
                          <a:alpha val="20000"/>
                        </a:prstClr>
                      </a:outerShdw>
                    </a:effectLst>
                  </am3d:spPr>
                  <am3d:camera>
                    <am3d:pos x="0" y="0" z="7096067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34103" d="1000000"/>
                    <am3d:preTrans dx="0" dy="-1069508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289542" ay="2337754" az="-18234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72314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Pyramid">
                <a:extLst>
                  <a:ext uri="{FF2B5EF4-FFF2-40B4-BE49-F238E27FC236}">
                    <a16:creationId xmlns:a16="http://schemas.microsoft.com/office/drawing/2014/main" id="{6DBA4E5E-DCA2-4BFF-BC3C-26FAF2E9B6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2406" y="1861240"/>
                <a:ext cx="4292590" cy="3135519"/>
              </a:xfrm>
              <a:prstGeom prst="rect">
                <a:avLst/>
              </a:prstGeom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56DF125-4B00-41C9-AD94-477368C4EEB1}"/>
              </a:ext>
            </a:extLst>
          </p:cNvPr>
          <p:cNvSpPr txBox="1"/>
          <p:nvPr/>
        </p:nvSpPr>
        <p:spPr>
          <a:xfrm>
            <a:off x="1638301" y="4714875"/>
            <a:ext cx="885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black"/>
                </a:solidFill>
                <a:latin typeface="Calibri"/>
              </a:rPr>
              <a:t>Explain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F02921-4BAC-4E87-9635-912E0A6DDD82}"/>
              </a:ext>
            </a:extLst>
          </p:cNvPr>
          <p:cNvSpPr txBox="1"/>
          <p:nvPr/>
        </p:nvSpPr>
        <p:spPr>
          <a:xfrm>
            <a:off x="4395788" y="5330858"/>
            <a:ext cx="885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black"/>
                </a:solidFill>
                <a:latin typeface="Calibri"/>
              </a:rPr>
              <a:t>Predict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4FE9E7-A607-4917-9979-9094DDBB451A}"/>
              </a:ext>
            </a:extLst>
          </p:cNvPr>
          <p:cNvSpPr txBox="1"/>
          <p:nvPr/>
        </p:nvSpPr>
        <p:spPr>
          <a:xfrm>
            <a:off x="7153276" y="4764334"/>
            <a:ext cx="885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black"/>
                </a:solidFill>
                <a:latin typeface="Calibri"/>
              </a:rPr>
              <a:t>Influence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93F907-2387-4C42-AA4B-CEC4385A4514}"/>
              </a:ext>
            </a:extLst>
          </p:cNvPr>
          <p:cNvSpPr txBox="1"/>
          <p:nvPr/>
        </p:nvSpPr>
        <p:spPr>
          <a:xfrm>
            <a:off x="4157663" y="1785975"/>
            <a:ext cx="16621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b="1" dirty="0">
                <a:solidFill>
                  <a:prstClr val="black"/>
                </a:solidFill>
                <a:latin typeface="Calibri"/>
              </a:rPr>
              <a:t>Events/Phenomena</a:t>
            </a:r>
          </a:p>
        </p:txBody>
      </p:sp>
    </p:spTree>
    <p:extLst>
      <p:ext uri="{BB962C8B-B14F-4D97-AF65-F5344CB8AC3E}">
        <p14:creationId xmlns:p14="http://schemas.microsoft.com/office/powerpoint/2010/main" val="113888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ED8F96-87B1-4DAC-9630-FFCB4AE1EDA8}"/>
              </a:ext>
            </a:extLst>
          </p:cNvPr>
          <p:cNvSpPr txBox="1"/>
          <p:nvPr/>
        </p:nvSpPr>
        <p:spPr>
          <a:xfrm>
            <a:off x="511791" y="361801"/>
            <a:ext cx="6028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black"/>
                </a:solidFill>
                <a:latin typeface="Arial Black" panose="020B0A04020102020204" pitchFamily="34" charset="0"/>
              </a:rPr>
              <a:t>Stakeholder Mapping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ADFCF7C-FF67-46FE-9D0F-DC18D6C52DA1}"/>
              </a:ext>
            </a:extLst>
          </p:cNvPr>
          <p:cNvSpPr/>
          <p:nvPr/>
        </p:nvSpPr>
        <p:spPr>
          <a:xfrm>
            <a:off x="4025153" y="3612776"/>
            <a:ext cx="806823" cy="80682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062E94C-B4B2-4ABD-8C7D-EFA4E5BFDFC0}"/>
              </a:ext>
            </a:extLst>
          </p:cNvPr>
          <p:cNvCxnSpPr>
            <a:stCxn id="2" idx="0"/>
          </p:cNvCxnSpPr>
          <p:nvPr/>
        </p:nvCxnSpPr>
        <p:spPr>
          <a:xfrm flipH="1" flipV="1">
            <a:off x="4419600" y="2734235"/>
            <a:ext cx="8965" cy="8785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A0505C24-9210-4D76-BE00-3C95D32C6FC2}"/>
              </a:ext>
            </a:extLst>
          </p:cNvPr>
          <p:cNvSpPr/>
          <p:nvPr/>
        </p:nvSpPr>
        <p:spPr>
          <a:xfrm>
            <a:off x="3989294" y="1855694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3B18FB-DB32-4172-A75A-9C2E97EA11F3}"/>
              </a:ext>
            </a:extLst>
          </p:cNvPr>
          <p:cNvCxnSpPr>
            <a:cxnSpLocks/>
          </p:cNvCxnSpPr>
          <p:nvPr/>
        </p:nvCxnSpPr>
        <p:spPr>
          <a:xfrm rot="1886722" flipH="1" flipV="1">
            <a:off x="4943939" y="2884952"/>
            <a:ext cx="8965" cy="8785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152B683-270A-4C38-B16A-2B8029EF2DA3}"/>
              </a:ext>
            </a:extLst>
          </p:cNvPr>
          <p:cNvSpPr/>
          <p:nvPr/>
        </p:nvSpPr>
        <p:spPr>
          <a:xfrm rot="1886722">
            <a:off x="6043123" y="3510864"/>
            <a:ext cx="878541" cy="91123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E32F30-E1E7-4A04-A617-DF5377A73017}"/>
              </a:ext>
            </a:extLst>
          </p:cNvPr>
          <p:cNvCxnSpPr>
            <a:cxnSpLocks/>
          </p:cNvCxnSpPr>
          <p:nvPr/>
        </p:nvCxnSpPr>
        <p:spPr>
          <a:xfrm flipV="1">
            <a:off x="4821314" y="3956173"/>
            <a:ext cx="1200986" cy="473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6F59298E-E0FF-4AE7-BCF5-EC9ED6177C45}"/>
              </a:ext>
            </a:extLst>
          </p:cNvPr>
          <p:cNvSpPr/>
          <p:nvPr/>
        </p:nvSpPr>
        <p:spPr>
          <a:xfrm rot="1886722">
            <a:off x="5048382" y="2158043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FAF999-5028-46C7-A21C-45DE5049C415}"/>
              </a:ext>
            </a:extLst>
          </p:cNvPr>
          <p:cNvSpPr/>
          <p:nvPr/>
        </p:nvSpPr>
        <p:spPr>
          <a:xfrm>
            <a:off x="3989294" y="5294492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3911D3-0966-4127-8919-75859C8D0732}"/>
              </a:ext>
            </a:extLst>
          </p:cNvPr>
          <p:cNvCxnSpPr/>
          <p:nvPr/>
        </p:nvCxnSpPr>
        <p:spPr>
          <a:xfrm flipH="1" flipV="1">
            <a:off x="4419600" y="4415951"/>
            <a:ext cx="8965" cy="8785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886FB4F-635B-4784-AAE3-6AA5E5AA4FD7}"/>
              </a:ext>
            </a:extLst>
          </p:cNvPr>
          <p:cNvCxnSpPr>
            <a:cxnSpLocks/>
          </p:cNvCxnSpPr>
          <p:nvPr/>
        </p:nvCxnSpPr>
        <p:spPr>
          <a:xfrm>
            <a:off x="4722022" y="4305671"/>
            <a:ext cx="699785" cy="8366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CABB43BE-17EA-4F83-804B-04AE2B9B871D}"/>
              </a:ext>
            </a:extLst>
          </p:cNvPr>
          <p:cNvSpPr/>
          <p:nvPr/>
        </p:nvSpPr>
        <p:spPr>
          <a:xfrm>
            <a:off x="5340934" y="4953053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C62985-DA5B-4394-991F-2FD3830BBA75}"/>
              </a:ext>
            </a:extLst>
          </p:cNvPr>
          <p:cNvSpPr/>
          <p:nvPr/>
        </p:nvSpPr>
        <p:spPr>
          <a:xfrm rot="1886722">
            <a:off x="2575267" y="2569586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3812BB0-CC9D-4D98-B7E3-4E0EBEB3A888}"/>
              </a:ext>
            </a:extLst>
          </p:cNvPr>
          <p:cNvSpPr/>
          <p:nvPr/>
        </p:nvSpPr>
        <p:spPr>
          <a:xfrm rot="1886722">
            <a:off x="2016347" y="3680819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FE72C9-99F0-43B2-BB80-7FA300FA01E2}"/>
              </a:ext>
            </a:extLst>
          </p:cNvPr>
          <p:cNvSpPr/>
          <p:nvPr/>
        </p:nvSpPr>
        <p:spPr>
          <a:xfrm rot="1886722">
            <a:off x="2717513" y="4947372"/>
            <a:ext cx="878541" cy="87854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4936DB0-3FC8-4EA4-84EA-97B228C6DFCD}"/>
              </a:ext>
            </a:extLst>
          </p:cNvPr>
          <p:cNvCxnSpPr>
            <a:cxnSpLocks/>
            <a:endCxn id="24" idx="6"/>
          </p:cNvCxnSpPr>
          <p:nvPr/>
        </p:nvCxnSpPr>
        <p:spPr>
          <a:xfrm flipH="1" flipV="1">
            <a:off x="3389296" y="3238018"/>
            <a:ext cx="693296" cy="5498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3F707C2-C9BF-4A0A-B0E8-0174D791720F}"/>
              </a:ext>
            </a:extLst>
          </p:cNvPr>
          <p:cNvCxnSpPr>
            <a:cxnSpLocks/>
            <a:stCxn id="2" idx="2"/>
            <a:endCxn id="25" idx="7"/>
          </p:cNvCxnSpPr>
          <p:nvPr/>
        </p:nvCxnSpPr>
        <p:spPr>
          <a:xfrm flipH="1">
            <a:off x="2882653" y="4016188"/>
            <a:ext cx="1142500" cy="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4EBDC79-E391-413D-9E6D-EE5268920FAB}"/>
              </a:ext>
            </a:extLst>
          </p:cNvPr>
          <p:cNvCxnSpPr>
            <a:cxnSpLocks/>
            <a:endCxn id="2" idx="3"/>
          </p:cNvCxnSpPr>
          <p:nvPr/>
        </p:nvCxnSpPr>
        <p:spPr>
          <a:xfrm flipV="1">
            <a:off x="3435322" y="4301443"/>
            <a:ext cx="707987" cy="737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14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15" grpId="0" animBg="1"/>
      <p:bldP spid="18" grpId="0" animBg="1"/>
      <p:bldP spid="23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ED8F96-87B1-4DAC-9630-FFCB4AE1EDA8}"/>
              </a:ext>
            </a:extLst>
          </p:cNvPr>
          <p:cNvSpPr txBox="1"/>
          <p:nvPr/>
        </p:nvSpPr>
        <p:spPr>
          <a:xfrm>
            <a:off x="276368" y="1732381"/>
            <a:ext cx="87413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3600" dirty="0">
                <a:solidFill>
                  <a:prstClr val="white"/>
                </a:solidFill>
                <a:latin typeface="Arial Black" panose="020B0A04020102020204" pitchFamily="34" charset="0"/>
              </a:rPr>
              <a:t>Glassell University has established objectives to increase its student population to over 10,000 students.  Please develop a stakeholder map that integrates pertinent stakeholders.</a:t>
            </a:r>
          </a:p>
        </p:txBody>
      </p:sp>
    </p:spTree>
    <p:extLst>
      <p:ext uri="{BB962C8B-B14F-4D97-AF65-F5344CB8AC3E}">
        <p14:creationId xmlns:p14="http://schemas.microsoft.com/office/powerpoint/2010/main" val="415595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7B971-F6C2-4E70-BE6E-33EDD0945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Problems with Strategic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33B02-3DE6-43E4-8A46-7DBDA87A9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Unrealistic forecasts lead to over-optimistic strategic plans</a:t>
            </a:r>
          </a:p>
          <a:p>
            <a:r>
              <a:rPr lang="en-US" dirty="0"/>
              <a:t>Arbitrary goals have no support within the strategic plan</a:t>
            </a:r>
          </a:p>
          <a:p>
            <a:r>
              <a:rPr lang="en-US" dirty="0"/>
              <a:t>There is no shared vision (A Cautionary Tale)</a:t>
            </a:r>
          </a:p>
          <a:p>
            <a:r>
              <a:rPr lang="en-US" dirty="0"/>
              <a:t>Planning is an event rather that a process</a:t>
            </a:r>
          </a:p>
          <a:p>
            <a:r>
              <a:rPr lang="en-US" dirty="0"/>
              <a:t>A department that is not responsible for implementation develops strategic plans</a:t>
            </a:r>
          </a:p>
          <a:p>
            <a:r>
              <a:rPr lang="en-US" dirty="0"/>
              <a:t>Decisions about strategy neglect to integrate key organizational stake holders</a:t>
            </a:r>
          </a:p>
        </p:txBody>
      </p:sp>
    </p:spTree>
    <p:extLst>
      <p:ext uri="{BB962C8B-B14F-4D97-AF65-F5344CB8AC3E}">
        <p14:creationId xmlns:p14="http://schemas.microsoft.com/office/powerpoint/2010/main" val="56482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A815-6EAD-40F6-95A2-E3580885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 Black" panose="020B0A04020102020204" pitchFamily="34" charset="0"/>
              </a:rPr>
              <a:t>Strategic Planning (SWOT)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F67E998-CC28-448D-B994-7D4A0E0FB49F}"/>
              </a:ext>
            </a:extLst>
          </p:cNvPr>
          <p:cNvGraphicFramePr>
            <a:graphicFrameLocks noGrp="1"/>
          </p:cNvGraphicFramePr>
          <p:nvPr/>
        </p:nvGraphicFramePr>
        <p:xfrm>
          <a:off x="1436713" y="2838214"/>
          <a:ext cx="6096000" cy="1331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093527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276497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51940195"/>
                    </a:ext>
                  </a:extLst>
                </a:gridCol>
              </a:tblGrid>
              <a:tr h="7886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Internal Assessment</a:t>
                      </a:r>
                    </a:p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Strengths</a:t>
                      </a:r>
                    </a:p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Where can we outperform others</a:t>
                      </a:r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Weaknesses</a:t>
                      </a:r>
                    </a:p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Where others can outperform us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026071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/>
                        <a:t>External Assessment</a:t>
                      </a:r>
                    </a:p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Opportunities</a:t>
                      </a:r>
                    </a:p>
                    <a:p>
                      <a:endParaRPr lang="en-US" sz="1000" b="1" dirty="0"/>
                    </a:p>
                    <a:p>
                      <a:r>
                        <a:rPr lang="en-US" sz="1000" dirty="0"/>
                        <a:t>How we might exploit the market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Threats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000" dirty="0"/>
                        <a:t>What/who might take our market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716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9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A815-6EAD-40F6-95A2-E3580885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Strategic Inquiry to Appreciative Intent (SOAR)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F67E998-CC28-448D-B994-7D4A0E0FB49F}"/>
              </a:ext>
            </a:extLst>
          </p:cNvPr>
          <p:cNvGraphicFramePr>
            <a:graphicFrameLocks noGrp="1"/>
          </p:cNvGraphicFramePr>
          <p:nvPr/>
        </p:nvGraphicFramePr>
        <p:xfrm>
          <a:off x="1436713" y="2838214"/>
          <a:ext cx="6096000" cy="1331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0935279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276497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51940195"/>
                    </a:ext>
                  </a:extLst>
                </a:gridCol>
              </a:tblGrid>
              <a:tr h="7886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Strategic Inquiry</a:t>
                      </a:r>
                    </a:p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Strengths</a:t>
                      </a:r>
                    </a:p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What are our greatest assets</a:t>
                      </a:r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Opportunities</a:t>
                      </a:r>
                    </a:p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What are the best possible market opportunities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026071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/>
                        <a:t>Appreciative Intent</a:t>
                      </a:r>
                    </a:p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Aspirations</a:t>
                      </a:r>
                    </a:p>
                    <a:p>
                      <a:endParaRPr lang="en-US" sz="1000" b="1" dirty="0"/>
                    </a:p>
                    <a:p>
                      <a:r>
                        <a:rPr lang="en-US" sz="1000" dirty="0"/>
                        <a:t>What is our preferred future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Results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000" dirty="0"/>
                        <a:t>What are the measurable results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716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594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F842-0AD1-4B07-ABBF-00BC3B149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335" y="1104171"/>
            <a:ext cx="6964816" cy="85725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Strategic Inquiry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9A957A-B4A3-4B9F-AD08-F708D3D21062}"/>
              </a:ext>
            </a:extLst>
          </p:cNvPr>
          <p:cNvSpPr txBox="1"/>
          <p:nvPr/>
        </p:nvSpPr>
        <p:spPr>
          <a:xfrm>
            <a:off x="2190465" y="2761112"/>
            <a:ext cx="5486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How is appreciative thinking different from the traditional approach to strategic planning?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What do the authors mean by “enabling objectives?” Enabling what or whom?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150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F842-0AD1-4B07-ABBF-00BC3B149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335" y="1104171"/>
            <a:ext cx="6964816" cy="85725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Strategic Inquiry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9A957A-B4A3-4B9F-AD08-F708D3D21062}"/>
              </a:ext>
            </a:extLst>
          </p:cNvPr>
          <p:cNvSpPr txBox="1"/>
          <p:nvPr/>
        </p:nvSpPr>
        <p:spPr>
          <a:xfrm>
            <a:off x="2190465" y="2761112"/>
            <a:ext cx="5486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How would you assume that all stakeholders genuinely contribute to the SOAR process?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18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Leadership Challenge (eBook) by James M. Kouzes, Barry Z ...">
            <a:extLst>
              <a:ext uri="{FF2B5EF4-FFF2-40B4-BE49-F238E27FC236}">
                <a16:creationId xmlns:a16="http://schemas.microsoft.com/office/drawing/2014/main" id="{9481F240-5402-4E35-B2CD-938C5CCF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81000"/>
            <a:ext cx="40386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13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B0A89CF-F14D-48B6-B2FF-69CB288BBD99}"/>
              </a:ext>
            </a:extLst>
          </p:cNvPr>
          <p:cNvSpPr txBox="1"/>
          <p:nvPr/>
        </p:nvSpPr>
        <p:spPr>
          <a:xfrm>
            <a:off x="528918" y="6268109"/>
            <a:ext cx="7144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Kouzes, J. M. and B. Z. Posner (2006). </a:t>
            </a:r>
            <a:r>
              <a:rPr kumimoji="0" lang="en-US" sz="180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leadership challenge</a:t>
            </a:r>
            <a:r>
              <a:rPr kumimoji="0" lang="en-US" sz="180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John Wiley &amp; Sons.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146" name="Picture 2" descr="To Lead, Create a Shared Vision - Clermont Chamber">
            <a:extLst>
              <a:ext uri="{FF2B5EF4-FFF2-40B4-BE49-F238E27FC236}">
                <a16:creationId xmlns:a16="http://schemas.microsoft.com/office/drawing/2014/main" id="{B8AB7EF3-A8D4-4433-8A92-B05B6E3FD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312" y="369332"/>
            <a:ext cx="2060014" cy="268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The Leadership Challenge | Leadership Development | Quest Leadership">
            <a:extLst>
              <a:ext uri="{FF2B5EF4-FFF2-40B4-BE49-F238E27FC236}">
                <a16:creationId xmlns:a16="http://schemas.microsoft.com/office/drawing/2014/main" id="{9781554E-0502-4647-A9F0-5C87A6EE2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62" y="369332"/>
            <a:ext cx="2060014" cy="26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he Leadership Challenge | Leadership Development | Quest Leadership">
            <a:extLst>
              <a:ext uri="{FF2B5EF4-FFF2-40B4-BE49-F238E27FC236}">
                <a16:creationId xmlns:a16="http://schemas.microsoft.com/office/drawing/2014/main" id="{7EA7F5A8-2A99-48FB-A7AD-B3AF000CD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162" y="351510"/>
            <a:ext cx="2060014" cy="26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he #Leadership Challenge Mini Series Part 5: &quot;Enabling Others to ...">
            <a:extLst>
              <a:ext uri="{FF2B5EF4-FFF2-40B4-BE49-F238E27FC236}">
                <a16:creationId xmlns:a16="http://schemas.microsoft.com/office/drawing/2014/main" id="{E21F1D2C-ECE5-4B2D-95AF-5DA07D0D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46" y="3429000"/>
            <a:ext cx="2155121" cy="26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he Leadership Challenge | Leadership Development | Quest Leadership">
            <a:extLst>
              <a:ext uri="{FF2B5EF4-FFF2-40B4-BE49-F238E27FC236}">
                <a16:creationId xmlns:a16="http://schemas.microsoft.com/office/drawing/2014/main" id="{09DD6CC0-F705-4404-9F89-8012BDACD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836" y="3429000"/>
            <a:ext cx="2117347" cy="276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0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89" y="3334870"/>
            <a:ext cx="5625352" cy="712566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  <a:latin typeface="Futura"/>
              </a:rPr>
              <a:t>What are the elements of persuasion?</a:t>
            </a:r>
          </a:p>
        </p:txBody>
      </p:sp>
    </p:spTree>
    <p:extLst>
      <p:ext uri="{BB962C8B-B14F-4D97-AF65-F5344CB8AC3E}">
        <p14:creationId xmlns:p14="http://schemas.microsoft.com/office/powerpoint/2010/main" val="6946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HEART">
            <a:extLst>
              <a:ext uri="{FF2B5EF4-FFF2-40B4-BE49-F238E27FC236}">
                <a16:creationId xmlns:a16="http://schemas.microsoft.com/office/drawing/2014/main" id="{4EAA442E-03D1-405F-ADB0-6446EB04D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13" y="1139857"/>
            <a:ext cx="2524475" cy="228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6774EC-435D-4DF6-8C56-B2EE3E75D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69" y="931357"/>
            <a:ext cx="3232685" cy="4714141"/>
          </a:xfrm>
          <a:prstGeom prst="rect">
            <a:avLst/>
          </a:prstGeom>
        </p:spPr>
      </p:pic>
      <p:pic>
        <p:nvPicPr>
          <p:cNvPr id="2056" name="Picture 8" descr="Image result for BRAIN">
            <a:extLst>
              <a:ext uri="{FF2B5EF4-FFF2-40B4-BE49-F238E27FC236}">
                <a16:creationId xmlns:a16="http://schemas.microsoft.com/office/drawing/2014/main" id="{1B7A8842-6D6B-4323-A1B4-16F131C1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554" y="3214320"/>
            <a:ext cx="3073903" cy="243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7B0818-12EE-4344-B8B3-4596E62E97DC}"/>
              </a:ext>
            </a:extLst>
          </p:cNvPr>
          <p:cNvSpPr txBox="1"/>
          <p:nvPr/>
        </p:nvSpPr>
        <p:spPr>
          <a:xfrm>
            <a:off x="1488687" y="3685249"/>
            <a:ext cx="178977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black"/>
                </a:solidFill>
                <a:latin typeface="Calibri" panose="020F0502020204030204"/>
              </a:rPr>
              <a:t>Ethos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Think Ethos = Expert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Trust me, I'm an 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expert at this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746BB-E29F-4ADE-A114-900530E3240E}"/>
              </a:ext>
            </a:extLst>
          </p:cNvPr>
          <p:cNvSpPr txBox="1"/>
          <p:nvPr/>
        </p:nvSpPr>
        <p:spPr>
          <a:xfrm>
            <a:off x="4413219" y="3615042"/>
            <a:ext cx="24462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black"/>
                </a:solidFill>
                <a:latin typeface="Calibri" panose="020F0502020204030204"/>
              </a:rPr>
              <a:t>Logos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Think Logos = Logic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Numbers, facts, polls,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studies, 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FBA3A2-AFC6-41B7-9747-106223CB5BFF}"/>
              </a:ext>
            </a:extLst>
          </p:cNvPr>
          <p:cNvSpPr txBox="1"/>
          <p:nvPr/>
        </p:nvSpPr>
        <p:spPr>
          <a:xfrm>
            <a:off x="6456556" y="1584586"/>
            <a:ext cx="23668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black"/>
                </a:solidFill>
                <a:latin typeface="Calibri" panose="020F0502020204030204"/>
              </a:rPr>
              <a:t>Pathos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Think Pathos = Passion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The pathos appeal plays 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on your emotions.</a:t>
            </a:r>
          </a:p>
        </p:txBody>
      </p:sp>
    </p:spTree>
    <p:extLst>
      <p:ext uri="{BB962C8B-B14F-4D97-AF65-F5344CB8AC3E}">
        <p14:creationId xmlns:p14="http://schemas.microsoft.com/office/powerpoint/2010/main" val="403523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705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121729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6" name="Picture 4" descr="Image result for logos ethos pathos">
            <a:extLst>
              <a:ext uri="{FF2B5EF4-FFF2-40B4-BE49-F238E27FC236}">
                <a16:creationId xmlns:a16="http://schemas.microsoft.com/office/drawing/2014/main" id="{01DD3575-8653-4A30-B8A8-2F375983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496759"/>
            <a:ext cx="8178800" cy="386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30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Futura"/>
              </a:rPr>
              <a:t>LEAD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54863"/>
            <a:ext cx="6858000" cy="1655762"/>
          </a:xfrm>
        </p:spPr>
        <p:txBody>
          <a:bodyPr/>
          <a:lstStyle/>
          <a:p>
            <a:r>
              <a:rPr lang="en-US" b="1" dirty="0">
                <a:latin typeface="Futura"/>
                <a:cs typeface="Futura"/>
              </a:rPr>
              <a:t>Principles and Practices of Leadership</a:t>
            </a:r>
          </a:p>
          <a:p>
            <a:r>
              <a:rPr lang="en-US" b="1" dirty="0">
                <a:latin typeface="Futura"/>
                <a:cs typeface="Futura"/>
              </a:rPr>
              <a:t>Unit 5</a:t>
            </a:r>
          </a:p>
        </p:txBody>
      </p:sp>
    </p:spTree>
    <p:extLst>
      <p:ext uri="{BB962C8B-B14F-4D97-AF65-F5344CB8AC3E}">
        <p14:creationId xmlns:p14="http://schemas.microsoft.com/office/powerpoint/2010/main" val="370142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1F1C6D-F3A5-4195-8C4B-96B74C673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latin typeface="Futura"/>
                <a:cs typeface="Futura"/>
              </a:rPr>
              <a:t>Exploring the History of Leadership Studies</a:t>
            </a:r>
          </a:p>
          <a:p>
            <a:r>
              <a:rPr lang="en-US" b="1" dirty="0">
                <a:latin typeface="Futura"/>
                <a:cs typeface="Futura"/>
              </a:rPr>
              <a:t>Developing a Personal Leadership Philosophy</a:t>
            </a:r>
          </a:p>
          <a:p>
            <a:r>
              <a:rPr lang="en-US" b="1" dirty="0">
                <a:latin typeface="Futura"/>
                <a:cs typeface="Futura"/>
              </a:rPr>
              <a:t>Realizing Change</a:t>
            </a:r>
          </a:p>
          <a:p>
            <a:r>
              <a:rPr lang="en-US" b="1" dirty="0">
                <a:latin typeface="Futura"/>
                <a:cs typeface="Futura"/>
              </a:rPr>
              <a:t>Leading by Serving</a:t>
            </a:r>
          </a:p>
          <a:p>
            <a:r>
              <a:rPr lang="en-US" b="1" dirty="0">
                <a:latin typeface="Futura"/>
                <a:cs typeface="Futura"/>
              </a:rPr>
              <a:t>Making Decisions</a:t>
            </a:r>
          </a:p>
          <a:p>
            <a:r>
              <a:rPr lang="en-US" b="1" dirty="0">
                <a:latin typeface="Futura"/>
                <a:cs typeface="Futura"/>
              </a:rPr>
              <a:t>Guiding Through Conflict</a:t>
            </a:r>
          </a:p>
          <a:p>
            <a:r>
              <a:rPr lang="en-US" b="1" dirty="0">
                <a:latin typeface="Futura"/>
                <a:cs typeface="Futura"/>
              </a:rPr>
              <a:t>Articulating a Vision</a:t>
            </a:r>
          </a:p>
          <a:p>
            <a:r>
              <a:rPr lang="en-US" b="1" dirty="0">
                <a:latin typeface="Futura"/>
                <a:cs typeface="Futura"/>
              </a:rPr>
              <a:t>Building a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4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800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9174" y="2030877"/>
            <a:ext cx="6397625" cy="4525963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FontTx/>
              <a:buNone/>
            </a:pPr>
            <a:r>
              <a:rPr lang="en-US" sz="2600" dirty="0"/>
              <a:t>“Individual commitment to a group effort—</a:t>
            </a:r>
            <a:br>
              <a:rPr lang="en-US" sz="2600" dirty="0"/>
            </a:br>
            <a:r>
              <a:rPr lang="en-US" sz="2600" dirty="0"/>
              <a:t>that is what makes a team work, a company </a:t>
            </a:r>
            <a:br>
              <a:rPr lang="en-US" sz="2600" dirty="0"/>
            </a:br>
            <a:r>
              <a:rPr lang="en-US" sz="2600" dirty="0"/>
              <a:t>work, a society work, a civilization work.”</a:t>
            </a:r>
          </a:p>
          <a:p>
            <a:pPr marL="0" indent="0" algn="ctr">
              <a:buFontTx/>
              <a:buNone/>
            </a:pPr>
            <a:r>
              <a:rPr lang="en-US" sz="2600" dirty="0"/>
              <a:t>“People who work together will win, </a:t>
            </a:r>
            <a:br>
              <a:rPr lang="en-US" sz="2600" dirty="0"/>
            </a:br>
            <a:r>
              <a:rPr lang="en-US" sz="2600" dirty="0"/>
              <a:t>whether it be against complex football defenses, or the problems of </a:t>
            </a:r>
            <a:br>
              <a:rPr lang="en-US" sz="2600" dirty="0"/>
            </a:br>
            <a:r>
              <a:rPr lang="en-US" sz="2600" dirty="0"/>
              <a:t>modern society.”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2000" dirty="0"/>
              <a:t>—Vince Lombardi</a:t>
            </a:r>
          </a:p>
        </p:txBody>
      </p:sp>
    </p:spTree>
    <p:extLst>
      <p:ext uri="{BB962C8B-B14F-4D97-AF65-F5344CB8AC3E}">
        <p14:creationId xmlns:p14="http://schemas.microsoft.com/office/powerpoint/2010/main" val="181695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1650" y="1257300"/>
            <a:ext cx="5429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7200" b="1" dirty="0">
                <a:solidFill>
                  <a:prstClr val="black"/>
                </a:solidFill>
                <a:latin typeface="Calibri"/>
              </a:rPr>
              <a:t>Risk</a:t>
            </a:r>
          </a:p>
        </p:txBody>
      </p:sp>
      <p:pic>
        <p:nvPicPr>
          <p:cNvPr id="19458" name="Picture 2" descr="http://t1.gstatic.com/images?q=tbn:ANd9GcSlKan9W4n06d8QN_auKGwA9s-5UmmFw4fyJODxABFj5riCLhM&amp;t=1&amp;usg=__PDx0QjKpwlOyCkgIJdrgkjuB75I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1850" y="2400300"/>
            <a:ext cx="2686050" cy="3281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t2.gstatic.com/images?q=tbn:ANd9GcRmXasl7CpdqqF_2ILuqs08sCkFCZAuotJ08g6ELzB0i9b13lo&amp;t=1&amp;usg=__AZovz818jDy6PUA5yU8seXLwX38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121127"/>
            <a:ext cx="3886200" cy="487962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71650" y="1257300"/>
            <a:ext cx="5429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7200" b="1" dirty="0">
                <a:solidFill>
                  <a:prstClr val="black"/>
                </a:solidFill>
                <a:latin typeface="Calibri"/>
              </a:rPr>
              <a:t>Cohesion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Image result for the five dysfunctions of a team">
            <a:extLst>
              <a:ext uri="{FF2B5EF4-FFF2-40B4-BE49-F238E27FC236}">
                <a16:creationId xmlns:a16="http://schemas.microsoft.com/office/drawing/2014/main" id="{8A9BEE90-0E93-41CC-B4C7-30D69ED50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04" y="1414552"/>
            <a:ext cx="2921794" cy="412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e result for the grapes of wrath">
            <a:extLst>
              <a:ext uri="{FF2B5EF4-FFF2-40B4-BE49-F238E27FC236}">
                <a16:creationId xmlns:a16="http://schemas.microsoft.com/office/drawing/2014/main" id="{0CDB3D1E-B6A9-463D-80D7-01A5FEEAC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4" y="1368028"/>
            <a:ext cx="2556273" cy="416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91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32EF-3F3B-4C85-9E17-67A8BD12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20" y="2766170"/>
            <a:ext cx="8229600" cy="857250"/>
          </a:xfrm>
        </p:spPr>
        <p:txBody>
          <a:bodyPr>
            <a:noAutofit/>
          </a:bodyPr>
          <a:lstStyle/>
          <a:p>
            <a:r>
              <a:rPr lang="en-US" sz="7200" dirty="0"/>
              <a:t>1929 -1939</a:t>
            </a:r>
          </a:p>
        </p:txBody>
      </p:sp>
    </p:spTree>
    <p:extLst>
      <p:ext uri="{BB962C8B-B14F-4D97-AF65-F5344CB8AC3E}">
        <p14:creationId xmlns:p14="http://schemas.microsoft.com/office/powerpoint/2010/main" val="1027588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4B1C8-CB8B-484F-9054-6B53785BD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650" y="2126036"/>
            <a:ext cx="4305300" cy="857250"/>
          </a:xfrm>
        </p:spPr>
        <p:txBody>
          <a:bodyPr/>
          <a:lstStyle/>
          <a:p>
            <a:pPr algn="l"/>
            <a:r>
              <a:rPr lang="en-US" dirty="0"/>
              <a:t>A cautionary tale</a:t>
            </a:r>
          </a:p>
        </p:txBody>
      </p:sp>
      <p:pic>
        <p:nvPicPr>
          <p:cNvPr id="2050" name="Picture 2" descr="Image result for robert merton">
            <a:extLst>
              <a:ext uri="{FF2B5EF4-FFF2-40B4-BE49-F238E27FC236}">
                <a16:creationId xmlns:a16="http://schemas.microsoft.com/office/drawing/2014/main" id="{BC5F6103-D4A7-409E-9D0F-45B9D592E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67855"/>
            <a:ext cx="2892029" cy="352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413589-1295-4CC0-AE76-EA816F32ABFF}"/>
              </a:ext>
            </a:extLst>
          </p:cNvPr>
          <p:cNvSpPr txBox="1">
            <a:spLocks/>
          </p:cNvSpPr>
          <p:nvPr/>
        </p:nvSpPr>
        <p:spPr>
          <a:xfrm>
            <a:off x="3971925" y="3611615"/>
            <a:ext cx="4391025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/>
            <a:r>
              <a:rPr lang="en-US" sz="3300" dirty="0">
                <a:solidFill>
                  <a:prstClr val="black"/>
                </a:solidFill>
                <a:latin typeface="Calibri"/>
              </a:rPr>
              <a:t>Unintended consequences</a:t>
            </a:r>
          </a:p>
        </p:txBody>
      </p:sp>
    </p:spTree>
    <p:extLst>
      <p:ext uri="{BB962C8B-B14F-4D97-AF65-F5344CB8AC3E}">
        <p14:creationId xmlns:p14="http://schemas.microsoft.com/office/powerpoint/2010/main" val="758236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7AB97-F1D4-4BD1-9D99-3CEE53566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16" y="2571750"/>
            <a:ext cx="8229600" cy="857250"/>
          </a:xfrm>
        </p:spPr>
        <p:txBody>
          <a:bodyPr>
            <a:noAutofit/>
          </a:bodyPr>
          <a:lstStyle/>
          <a:p>
            <a:r>
              <a:rPr lang="en-US" sz="6000" dirty="0"/>
              <a:t>Y = C + I + G</a:t>
            </a:r>
          </a:p>
        </p:txBody>
      </p:sp>
    </p:spTree>
    <p:extLst>
      <p:ext uri="{BB962C8B-B14F-4D97-AF65-F5344CB8AC3E}">
        <p14:creationId xmlns:p14="http://schemas.microsoft.com/office/powerpoint/2010/main" val="1636128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FB2A5F-C1F8-4D08-85D1-358514926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197" y="954586"/>
            <a:ext cx="3364581" cy="49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55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THE great depression">
            <a:extLst>
              <a:ext uri="{FF2B5EF4-FFF2-40B4-BE49-F238E27FC236}">
                <a16:creationId xmlns:a16="http://schemas.microsoft.com/office/drawing/2014/main" id="{9CFECB17-607B-4CB3-B88E-5E745935C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" b="20276"/>
          <a:stretch/>
        </p:blipFill>
        <p:spPr bwMode="auto">
          <a:xfrm>
            <a:off x="15" y="857257"/>
            <a:ext cx="9143985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983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the great depression">
            <a:extLst>
              <a:ext uri="{FF2B5EF4-FFF2-40B4-BE49-F238E27FC236}">
                <a16:creationId xmlns:a16="http://schemas.microsoft.com/office/drawing/2014/main" id="{25EC633A-4FF6-4148-B360-C031359052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" y="857257"/>
            <a:ext cx="9143985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944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D8B8-CF85-4EB2-83E9-AABEDA9FE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717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 action="ppaction://hlinkfile"/>
              </a:rPr>
              <a:t>https://video.nationalgeographic.com/video/news/ken-burns-dust-bowl-vin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48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dust bowl">
            <a:extLst>
              <a:ext uri="{FF2B5EF4-FFF2-40B4-BE49-F238E27FC236}">
                <a16:creationId xmlns:a16="http://schemas.microsoft.com/office/drawing/2014/main" id="{716296EC-5735-4EBF-8B26-ABB1793EB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8163"/>
            <a:ext cx="9144000" cy="514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539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result for dust bowl">
            <a:extLst>
              <a:ext uri="{FF2B5EF4-FFF2-40B4-BE49-F238E27FC236}">
                <a16:creationId xmlns:a16="http://schemas.microsoft.com/office/drawing/2014/main" id="{B407B5EE-7B2E-45C9-86FA-DD920D9E6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828"/>
            <a:ext cx="9144000" cy="512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453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the grapes of wrath">
            <a:extLst>
              <a:ext uri="{FF2B5EF4-FFF2-40B4-BE49-F238E27FC236}">
                <a16:creationId xmlns:a16="http://schemas.microsoft.com/office/drawing/2014/main" id="{6834B149-D487-48AB-8D37-30C937D6C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162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Grapes of Wrath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Becoming teams to create “worlds”</a:t>
            </a:r>
          </a:p>
          <a:p>
            <a:r>
              <a:rPr lang="en-US" dirty="0"/>
              <a:t>Cooperation</a:t>
            </a:r>
          </a:p>
          <a:p>
            <a:r>
              <a:rPr lang="en-US" dirty="0"/>
              <a:t>Common, shared purpose and goal</a:t>
            </a:r>
          </a:p>
          <a:p>
            <a:r>
              <a:rPr lang="en-US" dirty="0"/>
              <a:t>Strengthened through asserting common values, rules, and regulations</a:t>
            </a:r>
          </a:p>
          <a:p>
            <a:r>
              <a:rPr lang="en-US" dirty="0"/>
              <a:t>Socializing—sharing sorrows and joys important</a:t>
            </a:r>
          </a:p>
          <a:p>
            <a:r>
              <a:rPr lang="en-US" dirty="0"/>
              <a:t>Common vulnerability</a:t>
            </a:r>
          </a:p>
          <a:p>
            <a:r>
              <a:rPr lang="en-US" dirty="0"/>
              <a:t>Future oriented</a:t>
            </a:r>
          </a:p>
          <a:p>
            <a:r>
              <a:rPr lang="en-US" dirty="0"/>
              <a:t>Equality among members </a:t>
            </a:r>
          </a:p>
        </p:txBody>
      </p:sp>
    </p:spTree>
    <p:extLst>
      <p:ext uri="{BB962C8B-B14F-4D97-AF65-F5344CB8AC3E}">
        <p14:creationId xmlns:p14="http://schemas.microsoft.com/office/powerpoint/2010/main" val="62741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FBF65-5F25-44C5-9347-DCB346A95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8FFAE-BEA7-4226-93AB-60BBD33CF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Steinbeck’s principles related to team building relevant to modern organizations?</a:t>
            </a:r>
          </a:p>
          <a:p>
            <a:r>
              <a:rPr lang="en-US" dirty="0"/>
              <a:t>How does Steinbeck suggest that groups incorporate newcomers effectively?</a:t>
            </a:r>
          </a:p>
        </p:txBody>
      </p:sp>
    </p:spTree>
    <p:extLst>
      <p:ext uri="{BB962C8B-B14F-4D97-AF65-F5344CB8AC3E}">
        <p14:creationId xmlns:p14="http://schemas.microsoft.com/office/powerpoint/2010/main" val="1395463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Futura"/>
              </a:rPr>
              <a:t>LEAD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54863"/>
            <a:ext cx="6858000" cy="1655762"/>
          </a:xfrm>
        </p:spPr>
        <p:txBody>
          <a:bodyPr/>
          <a:lstStyle/>
          <a:p>
            <a:r>
              <a:rPr lang="en-US" b="1" dirty="0">
                <a:latin typeface="Futura"/>
                <a:cs typeface="Futura"/>
              </a:rPr>
              <a:t>Principles and Practices of Leadership</a:t>
            </a:r>
          </a:p>
          <a:p>
            <a:r>
              <a:rPr lang="en-US" b="1" dirty="0">
                <a:latin typeface="Futura"/>
                <a:cs typeface="Futura"/>
              </a:rPr>
              <a:t>Unit 5</a:t>
            </a:r>
          </a:p>
        </p:txBody>
      </p:sp>
    </p:spTree>
    <p:extLst>
      <p:ext uri="{BB962C8B-B14F-4D97-AF65-F5344CB8AC3E}">
        <p14:creationId xmlns:p14="http://schemas.microsoft.com/office/powerpoint/2010/main" val="304596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1F1C6D-F3A5-4195-8C4B-96B74C673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latin typeface="Futura"/>
                <a:cs typeface="Futura"/>
              </a:rPr>
              <a:t>Exploring the History of Leadership Studies</a:t>
            </a:r>
          </a:p>
          <a:p>
            <a:r>
              <a:rPr lang="en-US" b="1" dirty="0">
                <a:latin typeface="Futura"/>
                <a:cs typeface="Futura"/>
              </a:rPr>
              <a:t>Developing a Personal Leadership Philosophy</a:t>
            </a:r>
          </a:p>
          <a:p>
            <a:r>
              <a:rPr lang="en-US" b="1" dirty="0">
                <a:latin typeface="Futura"/>
                <a:cs typeface="Futura"/>
              </a:rPr>
              <a:t>Realizing Change</a:t>
            </a:r>
          </a:p>
          <a:p>
            <a:r>
              <a:rPr lang="en-US" b="1" dirty="0">
                <a:latin typeface="Futura"/>
                <a:cs typeface="Futura"/>
              </a:rPr>
              <a:t>Leading by Serving</a:t>
            </a:r>
          </a:p>
          <a:p>
            <a:r>
              <a:rPr lang="en-US" b="1" dirty="0">
                <a:latin typeface="Futura"/>
                <a:cs typeface="Futura"/>
              </a:rPr>
              <a:t>Making Decisions</a:t>
            </a:r>
          </a:p>
          <a:p>
            <a:r>
              <a:rPr lang="en-US" b="1" dirty="0">
                <a:latin typeface="Futura"/>
                <a:cs typeface="Futura"/>
              </a:rPr>
              <a:t>Guiding Through Conflict</a:t>
            </a:r>
          </a:p>
          <a:p>
            <a:r>
              <a:rPr lang="en-US" b="1" dirty="0">
                <a:latin typeface="Futura"/>
                <a:cs typeface="Futura"/>
              </a:rPr>
              <a:t>Articulating a Vision</a:t>
            </a:r>
          </a:p>
          <a:p>
            <a:r>
              <a:rPr lang="en-US" b="1" dirty="0">
                <a:latin typeface="Futura"/>
                <a:cs typeface="Futura"/>
              </a:rPr>
              <a:t>Building a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5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b="1" dirty="0"/>
              <a:t>Team Collaboration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CE8640A9-CB41-4EFA-BFA6-59863EEF4E30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Sound Effect - Bee final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900" y="33147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628900" y="1885951"/>
            <a:ext cx="42291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The </a:t>
            </a:r>
            <a:r>
              <a:rPr lang="en-US" sz="1350" b="1" dirty="0" err="1">
                <a:solidFill>
                  <a:prstClr val="black"/>
                </a:solidFill>
                <a:latin typeface="Calibri" panose="020F0502020204030204"/>
              </a:rPr>
              <a:t>Fab</a:t>
            </a: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 Five Learning Model</a:t>
            </a:r>
          </a:p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(The </a:t>
            </a:r>
            <a:r>
              <a:rPr lang="en-US" sz="1350" b="1" dirty="0" err="1">
                <a:solidFill>
                  <a:prstClr val="black"/>
                </a:solidFill>
                <a:latin typeface="Calibri" panose="020F0502020204030204"/>
              </a:rPr>
              <a:t>Fab</a:t>
            </a: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 Five “</a:t>
            </a:r>
            <a:r>
              <a:rPr lang="en-US" sz="1350" b="1" dirty="0" err="1">
                <a:solidFill>
                  <a:prstClr val="black"/>
                </a:solidFill>
                <a:latin typeface="Calibri" panose="020F0502020204030204"/>
              </a:rPr>
              <a:t>Bee”haviors</a:t>
            </a:r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 of Collaboration)</a:t>
            </a: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4000500" y="3429001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4057651" y="3675460"/>
            <a:ext cx="1088231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LEARNING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to process events acquire knowledge and adapt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4000500" y="2457450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057651" y="2703909"/>
            <a:ext cx="1088231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RESPECT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others’ time and contributions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914900" y="2971800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972051" y="3218258"/>
            <a:ext cx="1088231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TRUST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each  others’ intentions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4914900" y="3943350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4972051" y="4189809"/>
            <a:ext cx="1088231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COMMITMENT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to project goals and to our team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000500" y="4400550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4057651" y="4647009"/>
            <a:ext cx="1088231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FOCUS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by making decisions and moving on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3086100" y="3886200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143251" y="4132659"/>
            <a:ext cx="1088231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COMMUNICATE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honestly and openly with each other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3086100" y="2914650"/>
            <a:ext cx="1200150" cy="971550"/>
          </a:xfrm>
          <a:prstGeom prst="hexagon">
            <a:avLst>
              <a:gd name="adj" fmla="val 28891"/>
              <a:gd name="vf" fmla="val 115470"/>
            </a:avLst>
          </a:prstGeom>
          <a:gradFill rotWithShape="0">
            <a:gsLst>
              <a:gs pos="0">
                <a:srgbClr val="F79646"/>
              </a:gs>
              <a:gs pos="100000">
                <a:srgbClr val="DF6A09"/>
              </a:gs>
            </a:gsLst>
            <a:path path="shape">
              <a:fillToRect l="50000" t="50000" r="50000" b="50000"/>
            </a:path>
          </a:gradFill>
          <a:ln w="0">
            <a:noFill/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3143251" y="3161109"/>
            <a:ext cx="1088231" cy="56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COURAGE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75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to speak up, voice different viewpoints and take risks</a:t>
            </a:r>
            <a:endParaRPr lang="en-US" sz="675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4" descr="C:\Users\Owner\AppData\Local\Microsoft\Windows\Temporary Internet Files\Content.IE5\29QVO02Q\MCj043801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6150" y="2628900"/>
            <a:ext cx="414338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C:\Users\Owner\AppData\Local\Microsoft\Windows\Temporary Internet Files\Content.IE5\29QVO02Q\MCj043801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485458" flipH="1">
            <a:off x="4935949" y="2478499"/>
            <a:ext cx="414338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C:\Users\Owner\AppData\Local\Microsoft\Windows\Temporary Internet Files\Content.IE5\29QVO02Q\MCj043801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685270">
            <a:off x="2942741" y="3857142"/>
            <a:ext cx="414338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C:\Users\Owner\AppData\Local\Microsoft\Windows\Temporary Internet Files\Content.IE5\29QVO02Q\MCj043801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754714">
            <a:off x="3838413" y="4924262"/>
            <a:ext cx="414338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 descr="C:\Users\Owner\AppData\Local\Microsoft\Windows\Temporary Internet Files\Content.IE5\29QVO02Q\MCj0438018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414313">
            <a:off x="5796155" y="3853055"/>
            <a:ext cx="422910" cy="42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3854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1515" grpId="0" animBg="1"/>
      <p:bldP spid="21515" grpId="1" animBg="1"/>
      <p:bldP spid="21516" grpId="0"/>
      <p:bldP spid="21516" grpId="1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Secrets of Great Groups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14500" y="1708038"/>
            <a:ext cx="4191000" cy="4525963"/>
          </a:xfrm>
        </p:spPr>
        <p:txBody>
          <a:bodyPr>
            <a:noAutofit/>
          </a:bodyPr>
          <a:lstStyle/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300" dirty="0"/>
              <a:t>At the heart of every </a:t>
            </a:r>
            <a:br>
              <a:rPr lang="en-US" sz="2300" dirty="0"/>
            </a:br>
            <a:r>
              <a:rPr lang="en-US" sz="2300" dirty="0"/>
              <a:t>Great Group is a shared dream.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300" dirty="0"/>
              <a:t>They manage conflict </a:t>
            </a:r>
            <a:br>
              <a:rPr lang="en-US" sz="2300" dirty="0"/>
            </a:br>
            <a:r>
              <a:rPr lang="en-US" sz="2300" dirty="0"/>
              <a:t>by abandoning </a:t>
            </a:r>
            <a:br>
              <a:rPr lang="en-US" sz="2300" dirty="0"/>
            </a:br>
            <a:r>
              <a:rPr lang="en-US" sz="2300" dirty="0"/>
              <a:t>individual egos to the </a:t>
            </a:r>
            <a:br>
              <a:rPr lang="en-US" sz="2300" dirty="0"/>
            </a:br>
            <a:r>
              <a:rPr lang="en-US" sz="2300" dirty="0"/>
              <a:t>pursuit of the dream.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300" dirty="0"/>
              <a:t>They are protected </a:t>
            </a:r>
            <a:br>
              <a:rPr lang="en-US" sz="2300" dirty="0"/>
            </a:br>
            <a:r>
              <a:rPr lang="en-US" sz="2300" dirty="0"/>
              <a:t>from the “suits.”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300" dirty="0"/>
              <a:t>They have a real or </a:t>
            </a:r>
            <a:br>
              <a:rPr lang="en-US" sz="2300" dirty="0"/>
            </a:br>
            <a:r>
              <a:rPr lang="en-US" sz="2300" dirty="0"/>
              <a:t>invented enemy.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300" dirty="0"/>
              <a:t>They view themselves </a:t>
            </a:r>
            <a:br>
              <a:rPr lang="en-US" sz="2300" dirty="0"/>
            </a:br>
            <a:r>
              <a:rPr lang="en-US" sz="2300" dirty="0"/>
              <a:t>as winning underdogs.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74220" y="1708038"/>
            <a:ext cx="3669780" cy="4525963"/>
          </a:xfrm>
        </p:spPr>
        <p:txBody>
          <a:bodyPr>
            <a:normAutofit/>
          </a:bodyPr>
          <a:lstStyle/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 startAt="6"/>
            </a:pPr>
            <a:r>
              <a:rPr lang="en-US" sz="2300" dirty="0"/>
              <a:t>Members pay a </a:t>
            </a:r>
            <a:br>
              <a:rPr lang="en-US" sz="2300" dirty="0"/>
            </a:br>
            <a:r>
              <a:rPr lang="en-US" sz="2300" dirty="0"/>
              <a:t>personal price.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 startAt="6"/>
            </a:pPr>
            <a:r>
              <a:rPr lang="en-US" sz="2300" dirty="0"/>
              <a:t>Great Groups make </a:t>
            </a:r>
            <a:br>
              <a:rPr lang="en-US" sz="2300" dirty="0"/>
            </a:br>
            <a:r>
              <a:rPr lang="en-US" sz="2300" dirty="0"/>
              <a:t>strong leaders.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 startAt="6"/>
            </a:pPr>
            <a:r>
              <a:rPr lang="en-US" sz="2300" dirty="0"/>
              <a:t>Great Groups are the product of meticulous recruiting.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 startAt="6"/>
            </a:pPr>
            <a:r>
              <a:rPr lang="en-US" sz="2300" dirty="0"/>
              <a:t>Great Groups are </a:t>
            </a:r>
            <a:br>
              <a:rPr lang="en-US" sz="2300" dirty="0"/>
            </a:br>
            <a:r>
              <a:rPr lang="en-US" sz="2300" dirty="0"/>
              <a:t>usually young.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 startAt="6"/>
            </a:pPr>
            <a:r>
              <a:rPr lang="en-US" sz="2300" dirty="0"/>
              <a:t>Real artists ship.</a:t>
            </a:r>
          </a:p>
          <a:p>
            <a:pPr marL="514350" indent="-457200">
              <a:lnSpc>
                <a:spcPct val="95000"/>
              </a:lnSpc>
              <a:spcBef>
                <a:spcPts val="600"/>
              </a:spcBef>
              <a:buFont typeface="+mj-lt"/>
              <a:buAutoNum type="arabicPeriod" startAt="6"/>
            </a:pPr>
            <a:endParaRPr lang="en-US" sz="2300" dirty="0"/>
          </a:p>
          <a:p>
            <a:pPr marL="57150" indent="0" algn="r">
              <a:lnSpc>
                <a:spcPct val="95000"/>
              </a:lnSpc>
              <a:spcBef>
                <a:spcPts val="600"/>
              </a:spcBef>
              <a:buNone/>
            </a:pPr>
            <a:r>
              <a:rPr lang="en-US" sz="1800" dirty="0"/>
              <a:t>Warren </a:t>
            </a:r>
            <a:r>
              <a:rPr lang="en-US" sz="1800" dirty="0" err="1"/>
              <a:t>Bennis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900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  <p:bldP spid="3482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Behavioral Traits of </a:t>
            </a:r>
            <a:br>
              <a:rPr lang="en-US" dirty="0"/>
            </a:br>
            <a:r>
              <a:rPr lang="en-US" dirty="0"/>
              <a:t>Great Groups’ Leaders</a:t>
            </a:r>
          </a:p>
        </p:txBody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provide direction and meaning</a:t>
            </a:r>
          </a:p>
          <a:p>
            <a:r>
              <a:rPr lang="en-US" dirty="0"/>
              <a:t>They generate and sustain trust</a:t>
            </a:r>
          </a:p>
          <a:p>
            <a:r>
              <a:rPr lang="en-US" dirty="0"/>
              <a:t>They display a bias toward action, </a:t>
            </a:r>
            <a:br>
              <a:rPr lang="en-US" dirty="0"/>
            </a:br>
            <a:r>
              <a:rPr lang="en-US" dirty="0"/>
              <a:t>risk taking, and curiosity</a:t>
            </a:r>
          </a:p>
          <a:p>
            <a:r>
              <a:rPr lang="en-US" dirty="0"/>
              <a:t>They are purveyors of hope </a:t>
            </a:r>
          </a:p>
          <a:p>
            <a:endParaRPr lang="en-US" dirty="0"/>
          </a:p>
          <a:p>
            <a:pPr marL="0" indent="0" algn="r">
              <a:buNone/>
            </a:pPr>
            <a:r>
              <a:rPr lang="en-US" sz="1800" dirty="0"/>
              <a:t>Warren </a:t>
            </a:r>
            <a:r>
              <a:rPr lang="en-US" sz="1800" dirty="0" err="1"/>
              <a:t>Bennis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167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2312F-A9B6-4541-80A1-B405CDD3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13693-F634-4590-8D0C-E5258DB55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Bennis asserts that a “Great Group” cannot be managed.  Why not?</a:t>
            </a:r>
          </a:p>
          <a:p>
            <a:r>
              <a:rPr lang="en-US" dirty="0"/>
              <a:t>Why is youth important to have a Great Group? Do you agree?</a:t>
            </a:r>
          </a:p>
        </p:txBody>
      </p:sp>
    </p:spTree>
    <p:extLst>
      <p:ext uri="{BB962C8B-B14F-4D97-AF65-F5344CB8AC3E}">
        <p14:creationId xmlns:p14="http://schemas.microsoft.com/office/powerpoint/2010/main" val="27025691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Team Dysfunctions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5766" y="5238750"/>
            <a:ext cx="5342334" cy="47898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endParaRPr lang="en-US" sz="1350" dirty="0"/>
          </a:p>
          <a:p>
            <a:pPr marL="0" indent="0" algn="r">
              <a:buNone/>
            </a:pPr>
            <a:r>
              <a:rPr lang="en-US" sz="1350" dirty="0"/>
              <a:t>Patrick </a:t>
            </a:r>
            <a:r>
              <a:rPr lang="en-US" sz="1350" dirty="0" err="1"/>
              <a:t>Lencioni</a:t>
            </a:r>
            <a:endParaRPr lang="en-US" sz="135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DFF1106-207C-4AA4-A7EA-A86E86131FEB}"/>
              </a:ext>
            </a:extLst>
          </p:cNvPr>
          <p:cNvGraphicFramePr/>
          <p:nvPr/>
        </p:nvGraphicFramePr>
        <p:xfrm>
          <a:off x="1880170" y="2167206"/>
          <a:ext cx="5655068" cy="3218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860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5" rev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CC4DF-80FE-4631-85EE-451AA7B1C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Dialogue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964DB-914D-4318-BB03-A59605EBC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trust be established in a group when time is short and the group must deliver results?</a:t>
            </a:r>
          </a:p>
          <a:p>
            <a:r>
              <a:rPr lang="en-US" dirty="0"/>
              <a:t>Do teams make sense for very large organizations?  For very small ones?  Why or why not?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/>
              <a:t>Developmental Sequence </a:t>
            </a:r>
            <a:br>
              <a:rPr lang="en-US" sz="3300" dirty="0"/>
            </a:br>
            <a:r>
              <a:rPr lang="en-US" sz="3300" dirty="0"/>
              <a:t>in Groups</a:t>
            </a:r>
            <a:endParaRPr lang="en-US" sz="165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4488" y="2221058"/>
            <a:ext cx="5223612" cy="349667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Forming</a:t>
            </a:r>
          </a:p>
          <a:p>
            <a:pPr lvl="1"/>
            <a:r>
              <a:rPr lang="en-US" dirty="0"/>
              <a:t>Awkward, primary tension</a:t>
            </a:r>
          </a:p>
          <a:p>
            <a:pPr lvl="1"/>
            <a:r>
              <a:rPr lang="en-US" dirty="0"/>
              <a:t>Socialization</a:t>
            </a:r>
          </a:p>
          <a:p>
            <a:r>
              <a:rPr lang="en-US" dirty="0"/>
              <a:t>Storming</a:t>
            </a:r>
          </a:p>
          <a:p>
            <a:pPr lvl="1"/>
            <a:r>
              <a:rPr lang="en-US" dirty="0"/>
              <a:t>Secondary tension</a:t>
            </a:r>
          </a:p>
          <a:p>
            <a:r>
              <a:rPr lang="en-US" dirty="0"/>
              <a:t>Norming</a:t>
            </a:r>
          </a:p>
          <a:p>
            <a:r>
              <a:rPr lang="en-US" dirty="0"/>
              <a:t>Performing</a:t>
            </a:r>
          </a:p>
          <a:p>
            <a:r>
              <a:rPr lang="en-US" dirty="0"/>
              <a:t>Adjourning (added later in 1977)</a:t>
            </a:r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1575" dirty="0"/>
              <a:t>Bruce </a:t>
            </a:r>
            <a:r>
              <a:rPr lang="en-US" sz="1575" dirty="0" err="1"/>
              <a:t>Tuckman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8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8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5" name="Picture 1">
            <a:extLst>
              <a:ext uri="{FF2B5EF4-FFF2-40B4-BE49-F238E27FC236}">
                <a16:creationId xmlns:a16="http://schemas.microsoft.com/office/drawing/2014/main" id="{6393EF95-8BFB-4EBA-949C-BF482E8AF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69" name="Picture 1">
            <a:extLst>
              <a:ext uri="{FF2B5EF4-FFF2-40B4-BE49-F238E27FC236}">
                <a16:creationId xmlns:a16="http://schemas.microsoft.com/office/drawing/2014/main" id="{87BB2DAA-7B59-44DF-BE14-9BC5BE0FC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3" name="Picture 1">
            <a:extLst>
              <a:ext uri="{FF2B5EF4-FFF2-40B4-BE49-F238E27FC236}">
                <a16:creationId xmlns:a16="http://schemas.microsoft.com/office/drawing/2014/main" id="{5BB80CE1-437F-4C6A-B662-AC025235C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7" name="Picture 1">
            <a:extLst>
              <a:ext uri="{FF2B5EF4-FFF2-40B4-BE49-F238E27FC236}">
                <a16:creationId xmlns:a16="http://schemas.microsoft.com/office/drawing/2014/main" id="{2E51A9A6-5CA5-4897-9186-6409BECA5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1" name="Picture 1">
            <a:extLst>
              <a:ext uri="{FF2B5EF4-FFF2-40B4-BE49-F238E27FC236}">
                <a16:creationId xmlns:a16="http://schemas.microsoft.com/office/drawing/2014/main" id="{0FF1EF7C-6197-4FE7-8DCB-50A183BD6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5" name="Picture 1">
            <a:extLst>
              <a:ext uri="{FF2B5EF4-FFF2-40B4-BE49-F238E27FC236}">
                <a16:creationId xmlns:a16="http://schemas.microsoft.com/office/drawing/2014/main" id="{A90FB273-CA49-4FF6-8744-D90DB86E8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89" name="Picture 1">
            <a:extLst>
              <a:ext uri="{FF2B5EF4-FFF2-40B4-BE49-F238E27FC236}">
                <a16:creationId xmlns:a16="http://schemas.microsoft.com/office/drawing/2014/main" id="{3F69A30C-37FD-407B-9B80-71EF30190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3" name="Picture 1">
            <a:extLst>
              <a:ext uri="{FF2B5EF4-FFF2-40B4-BE49-F238E27FC236}">
                <a16:creationId xmlns:a16="http://schemas.microsoft.com/office/drawing/2014/main" id="{B17D06A8-8B2A-48D5-82EC-703F802DC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7" name="Picture 1">
            <a:extLst>
              <a:ext uri="{FF2B5EF4-FFF2-40B4-BE49-F238E27FC236}">
                <a16:creationId xmlns:a16="http://schemas.microsoft.com/office/drawing/2014/main" id="{95B4F56C-09E1-4487-9E6E-F51D4A6D1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1" name="Picture 1">
            <a:extLst>
              <a:ext uri="{FF2B5EF4-FFF2-40B4-BE49-F238E27FC236}">
                <a16:creationId xmlns:a16="http://schemas.microsoft.com/office/drawing/2014/main" id="{03BAE443-2311-4E93-8708-D4502684B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5" name="Picture 1">
            <a:extLst>
              <a:ext uri="{FF2B5EF4-FFF2-40B4-BE49-F238E27FC236}">
                <a16:creationId xmlns:a16="http://schemas.microsoft.com/office/drawing/2014/main" id="{E812C704-413A-4B4D-A6B7-B347916E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09" name="Picture 1">
            <a:extLst>
              <a:ext uri="{FF2B5EF4-FFF2-40B4-BE49-F238E27FC236}">
                <a16:creationId xmlns:a16="http://schemas.microsoft.com/office/drawing/2014/main" id="{B65B39E2-8E74-428D-8F02-D4AFA2DBA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3" name="Picture 1">
            <a:extLst>
              <a:ext uri="{FF2B5EF4-FFF2-40B4-BE49-F238E27FC236}">
                <a16:creationId xmlns:a16="http://schemas.microsoft.com/office/drawing/2014/main" id="{9129A5A1-75A9-4433-A959-398208616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7" name="Picture 1">
            <a:extLst>
              <a:ext uri="{FF2B5EF4-FFF2-40B4-BE49-F238E27FC236}">
                <a16:creationId xmlns:a16="http://schemas.microsoft.com/office/drawing/2014/main" id="{9B62FBBD-E0F8-4868-9E63-5CADD7D0E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1" name="Picture 1">
            <a:extLst>
              <a:ext uri="{FF2B5EF4-FFF2-40B4-BE49-F238E27FC236}">
                <a16:creationId xmlns:a16="http://schemas.microsoft.com/office/drawing/2014/main" id="{E17277FC-D5F6-4D90-9044-DC53BE08D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5" name="Picture 1">
            <a:extLst>
              <a:ext uri="{FF2B5EF4-FFF2-40B4-BE49-F238E27FC236}">
                <a16:creationId xmlns:a16="http://schemas.microsoft.com/office/drawing/2014/main" id="{F0097D38-27D8-442B-B107-158F2CCE7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29" name="Picture 1">
            <a:extLst>
              <a:ext uri="{FF2B5EF4-FFF2-40B4-BE49-F238E27FC236}">
                <a16:creationId xmlns:a16="http://schemas.microsoft.com/office/drawing/2014/main" id="{54AC47CD-3B6B-49B2-906A-A4A446312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3" name="Picture 1">
            <a:extLst>
              <a:ext uri="{FF2B5EF4-FFF2-40B4-BE49-F238E27FC236}">
                <a16:creationId xmlns:a16="http://schemas.microsoft.com/office/drawing/2014/main" id="{A5DCA21C-FAE4-4B08-A632-0CF238F2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7" name="Picture 1">
            <a:extLst>
              <a:ext uri="{FF2B5EF4-FFF2-40B4-BE49-F238E27FC236}">
                <a16:creationId xmlns:a16="http://schemas.microsoft.com/office/drawing/2014/main" id="{A566F282-85BE-4C83-9253-C41F78A9D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1" name="Picture 1">
            <a:extLst>
              <a:ext uri="{FF2B5EF4-FFF2-40B4-BE49-F238E27FC236}">
                <a16:creationId xmlns:a16="http://schemas.microsoft.com/office/drawing/2014/main" id="{53BCA530-2CAB-420C-8561-433FC1ECB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5" name="Picture 1">
            <a:extLst>
              <a:ext uri="{FF2B5EF4-FFF2-40B4-BE49-F238E27FC236}">
                <a16:creationId xmlns:a16="http://schemas.microsoft.com/office/drawing/2014/main" id="{A7CDC2AC-00B3-47F3-9629-D6C1ABB03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49" name="Picture 1">
            <a:extLst>
              <a:ext uri="{FF2B5EF4-FFF2-40B4-BE49-F238E27FC236}">
                <a16:creationId xmlns:a16="http://schemas.microsoft.com/office/drawing/2014/main" id="{BEEA78E0-6E46-4176-817D-A364ABFC0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3" name="Picture 1">
            <a:extLst>
              <a:ext uri="{FF2B5EF4-FFF2-40B4-BE49-F238E27FC236}">
                <a16:creationId xmlns:a16="http://schemas.microsoft.com/office/drawing/2014/main" id="{5FACF77F-D294-4717-8366-5CE37C89B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7" name="Picture 1">
            <a:extLst>
              <a:ext uri="{FF2B5EF4-FFF2-40B4-BE49-F238E27FC236}">
                <a16:creationId xmlns:a16="http://schemas.microsoft.com/office/drawing/2014/main" id="{C85132C5-398E-4A11-9076-F0EA38405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1" name="Picture 1">
            <a:extLst>
              <a:ext uri="{FF2B5EF4-FFF2-40B4-BE49-F238E27FC236}">
                <a16:creationId xmlns:a16="http://schemas.microsoft.com/office/drawing/2014/main" id="{36224AFA-8989-481C-9082-70ABBD07D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5" name="Picture 1">
            <a:extLst>
              <a:ext uri="{FF2B5EF4-FFF2-40B4-BE49-F238E27FC236}">
                <a16:creationId xmlns:a16="http://schemas.microsoft.com/office/drawing/2014/main" id="{00EDF9A7-8D4C-4FF4-B86A-EAAAB264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69" name="Picture 1">
            <a:extLst>
              <a:ext uri="{FF2B5EF4-FFF2-40B4-BE49-F238E27FC236}">
                <a16:creationId xmlns:a16="http://schemas.microsoft.com/office/drawing/2014/main" id="{D6F2A1D8-00FC-4DB2-9765-7542197DA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3" name="Picture 1">
            <a:extLst>
              <a:ext uri="{FF2B5EF4-FFF2-40B4-BE49-F238E27FC236}">
                <a16:creationId xmlns:a16="http://schemas.microsoft.com/office/drawing/2014/main" id="{3A475359-DC60-4710-B943-F4F529AEF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7" name="Picture 1">
            <a:extLst>
              <a:ext uri="{FF2B5EF4-FFF2-40B4-BE49-F238E27FC236}">
                <a16:creationId xmlns:a16="http://schemas.microsoft.com/office/drawing/2014/main" id="{9A66A5E5-6CD5-4EB7-B718-33D81F4A3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1" name="Picture 1">
            <a:extLst>
              <a:ext uri="{FF2B5EF4-FFF2-40B4-BE49-F238E27FC236}">
                <a16:creationId xmlns:a16="http://schemas.microsoft.com/office/drawing/2014/main" id="{1450454D-CF79-4D1A-B456-72D5BFDB0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5" name="Picture 1">
            <a:extLst>
              <a:ext uri="{FF2B5EF4-FFF2-40B4-BE49-F238E27FC236}">
                <a16:creationId xmlns:a16="http://schemas.microsoft.com/office/drawing/2014/main" id="{6FB306EB-58B9-4A43-BA39-1854C8A4F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89" name="Picture 1">
            <a:extLst>
              <a:ext uri="{FF2B5EF4-FFF2-40B4-BE49-F238E27FC236}">
                <a16:creationId xmlns:a16="http://schemas.microsoft.com/office/drawing/2014/main" id="{62202082-98C6-4476-AE6D-E7989399A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3" name="Picture 1">
            <a:extLst>
              <a:ext uri="{FF2B5EF4-FFF2-40B4-BE49-F238E27FC236}">
                <a16:creationId xmlns:a16="http://schemas.microsoft.com/office/drawing/2014/main" id="{0D44580E-D368-491A-B9E0-EDDE05ADE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7" name="Picture 1">
            <a:extLst>
              <a:ext uri="{FF2B5EF4-FFF2-40B4-BE49-F238E27FC236}">
                <a16:creationId xmlns:a16="http://schemas.microsoft.com/office/drawing/2014/main" id="{907C1EB5-7727-4062-9A29-5CFDE637C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1" name="Picture 1">
            <a:extLst>
              <a:ext uri="{FF2B5EF4-FFF2-40B4-BE49-F238E27FC236}">
                <a16:creationId xmlns:a16="http://schemas.microsoft.com/office/drawing/2014/main" id="{FF68BD36-9F2C-49DD-A17A-B7A4A30FE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5" name="Picture 1">
            <a:extLst>
              <a:ext uri="{FF2B5EF4-FFF2-40B4-BE49-F238E27FC236}">
                <a16:creationId xmlns:a16="http://schemas.microsoft.com/office/drawing/2014/main" id="{2C73263A-8E5C-4C1C-8E1B-CFDCABE67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09" name="Picture 1">
            <a:extLst>
              <a:ext uri="{FF2B5EF4-FFF2-40B4-BE49-F238E27FC236}">
                <a16:creationId xmlns:a16="http://schemas.microsoft.com/office/drawing/2014/main" id="{460B60D2-B023-4102-91B9-54BF4D212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3" name="Picture 1">
            <a:extLst>
              <a:ext uri="{FF2B5EF4-FFF2-40B4-BE49-F238E27FC236}">
                <a16:creationId xmlns:a16="http://schemas.microsoft.com/office/drawing/2014/main" id="{D08ECC44-C318-41CB-BC16-24E9A6285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7" name="Picture 1">
            <a:extLst>
              <a:ext uri="{FF2B5EF4-FFF2-40B4-BE49-F238E27FC236}">
                <a16:creationId xmlns:a16="http://schemas.microsoft.com/office/drawing/2014/main" id="{44D6813D-8758-4332-ACFE-8717CF45B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1" name="Picture 1">
            <a:extLst>
              <a:ext uri="{FF2B5EF4-FFF2-40B4-BE49-F238E27FC236}">
                <a16:creationId xmlns:a16="http://schemas.microsoft.com/office/drawing/2014/main" id="{1AF2D7BA-CD87-4071-8C16-517FB387B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5" name="Picture 1">
            <a:extLst>
              <a:ext uri="{FF2B5EF4-FFF2-40B4-BE49-F238E27FC236}">
                <a16:creationId xmlns:a16="http://schemas.microsoft.com/office/drawing/2014/main" id="{91565BE0-584E-4766-B923-48F31C96E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29" name="Picture 1">
            <a:extLst>
              <a:ext uri="{FF2B5EF4-FFF2-40B4-BE49-F238E27FC236}">
                <a16:creationId xmlns:a16="http://schemas.microsoft.com/office/drawing/2014/main" id="{2B0C6830-19D6-4606-81CB-17D0AEE12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3" name="Picture 1">
            <a:extLst>
              <a:ext uri="{FF2B5EF4-FFF2-40B4-BE49-F238E27FC236}">
                <a16:creationId xmlns:a16="http://schemas.microsoft.com/office/drawing/2014/main" id="{54F29005-ECF4-450A-B872-3014D8648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7" name="Picture 1">
            <a:extLst>
              <a:ext uri="{FF2B5EF4-FFF2-40B4-BE49-F238E27FC236}">
                <a16:creationId xmlns:a16="http://schemas.microsoft.com/office/drawing/2014/main" id="{8F173D46-1E1C-4448-ACC9-E0B4B7B5E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1" name="Picture 1">
            <a:extLst>
              <a:ext uri="{FF2B5EF4-FFF2-40B4-BE49-F238E27FC236}">
                <a16:creationId xmlns:a16="http://schemas.microsoft.com/office/drawing/2014/main" id="{C3F60EE3-F866-4520-A34A-34C542B8F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5" name="Picture 1">
            <a:extLst>
              <a:ext uri="{FF2B5EF4-FFF2-40B4-BE49-F238E27FC236}">
                <a16:creationId xmlns:a16="http://schemas.microsoft.com/office/drawing/2014/main" id="{91FA5813-ACC6-42BA-9282-D918F1997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49" name="Picture 1">
            <a:extLst>
              <a:ext uri="{FF2B5EF4-FFF2-40B4-BE49-F238E27FC236}">
                <a16:creationId xmlns:a16="http://schemas.microsoft.com/office/drawing/2014/main" id="{18757791-660C-4728-AC61-C923811E4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3" name="Picture 1">
            <a:extLst>
              <a:ext uri="{FF2B5EF4-FFF2-40B4-BE49-F238E27FC236}">
                <a16:creationId xmlns:a16="http://schemas.microsoft.com/office/drawing/2014/main" id="{B7DFA754-3AD9-4D8B-B97D-227B72AE5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7" name="Picture 1">
            <a:extLst>
              <a:ext uri="{FF2B5EF4-FFF2-40B4-BE49-F238E27FC236}">
                <a16:creationId xmlns:a16="http://schemas.microsoft.com/office/drawing/2014/main" id="{251AA758-F7C9-4FAC-ABB0-95020D820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 thruBlk="1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358588"/>
            <a:ext cx="6858000" cy="71256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latin typeface="Futura"/>
              </a:rPr>
              <a:t>Assignments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63355"/>
            <a:ext cx="9002486" cy="1800735"/>
          </a:xfrm>
        </p:spPr>
        <p:txBody>
          <a:bodyPr>
            <a:normAutofit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dirty="0"/>
              <a:t>Unit 6 Introduction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dirty="0"/>
              <a:t>Man’s Search for Meaning by Victor Frankl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dirty="0"/>
              <a:t>Seven Reason’s Carrots and Sticks Don’t Work by Daniel Pink</a:t>
            </a:r>
          </a:p>
        </p:txBody>
      </p:sp>
    </p:spTree>
    <p:extLst>
      <p:ext uri="{BB962C8B-B14F-4D97-AF65-F5344CB8AC3E}">
        <p14:creationId xmlns:p14="http://schemas.microsoft.com/office/powerpoint/2010/main" val="317494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pman Powerpoint">
  <a:themeElements>
    <a:clrScheme name="Chapman">
      <a:dk1>
        <a:srgbClr val="231F20"/>
      </a:dk1>
      <a:lt1>
        <a:srgbClr val="A50034"/>
      </a:lt1>
      <a:dk2>
        <a:srgbClr val="6E6159"/>
      </a:dk2>
      <a:lt2>
        <a:srgbClr val="DDCBA3"/>
      </a:lt2>
      <a:accent1>
        <a:srgbClr val="A50034"/>
      </a:accent1>
      <a:accent2>
        <a:srgbClr val="00966C"/>
      </a:accent2>
      <a:accent3>
        <a:srgbClr val="009CA6"/>
      </a:accent3>
      <a:accent4>
        <a:srgbClr val="6E6159"/>
      </a:accent4>
      <a:accent5>
        <a:srgbClr val="DDCBA3"/>
      </a:accent5>
      <a:accent6>
        <a:srgbClr val="FFFFFF"/>
      </a:accent6>
      <a:hlink>
        <a:srgbClr val="009CA6"/>
      </a:hlink>
      <a:folHlink>
        <a:srgbClr val="231F2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3_Title &amp; Subtitle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3_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4_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14_Title &amp; Subtitle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14_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3_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13_Title &amp; Subtitle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13_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Blank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2_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Chapman Powerpoint.thmx</Template>
  <TotalTime>3705</TotalTime>
  <Words>1226</Words>
  <Application>Microsoft Office PowerPoint</Application>
  <PresentationFormat>On-screen Show (4:3)</PresentationFormat>
  <Paragraphs>197</Paragraphs>
  <Slides>92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92</vt:i4>
      </vt:variant>
    </vt:vector>
  </HeadingPairs>
  <TitlesOfParts>
    <vt:vector size="112" baseType="lpstr">
      <vt:lpstr>Arial</vt:lpstr>
      <vt:lpstr>Arial Black</vt:lpstr>
      <vt:lpstr>Calibri</vt:lpstr>
      <vt:lpstr>Calibri Light</vt:lpstr>
      <vt:lpstr>Futura</vt:lpstr>
      <vt:lpstr>Georgia</vt:lpstr>
      <vt:lpstr>Gill Sans</vt:lpstr>
      <vt:lpstr>ヒラギノ角ゴ ProN W3</vt:lpstr>
      <vt:lpstr>Chapman Powerpoint</vt:lpstr>
      <vt:lpstr>5_Office Theme</vt:lpstr>
      <vt:lpstr>3_Office Theme</vt:lpstr>
      <vt:lpstr>Office Theme</vt:lpstr>
      <vt:lpstr>1_Office Theme</vt:lpstr>
      <vt:lpstr>4_Office Theme</vt:lpstr>
      <vt:lpstr>6_Office Theme</vt:lpstr>
      <vt:lpstr>7_Office Theme</vt:lpstr>
      <vt:lpstr>3_Title &amp; Subtitle</vt:lpstr>
      <vt:lpstr>14_Title &amp; Subtitle</vt:lpstr>
      <vt:lpstr>13_Title &amp; Subtitle</vt:lpstr>
      <vt:lpstr>2_Blank</vt:lpstr>
      <vt:lpstr>BE RESILIENT</vt:lpstr>
      <vt:lpstr>Purpose of Theory</vt:lpstr>
      <vt:lpstr>PowerPoint Presentation</vt:lpstr>
      <vt:lpstr>PowerPoint Presentation</vt:lpstr>
      <vt:lpstr>Problems with Strategic Planning</vt:lpstr>
      <vt:lpstr>Strategic Planning (SWOT)</vt:lpstr>
      <vt:lpstr>Strategic Inquiry to Appreciative Intent (SOAR)</vt:lpstr>
      <vt:lpstr>Strategic Inquiry</vt:lpstr>
      <vt:lpstr>Strategic Inquiry</vt:lpstr>
      <vt:lpstr>PowerPoint Presentation</vt:lpstr>
      <vt:lpstr>PowerPoint Presentation</vt:lpstr>
      <vt:lpstr>What are the elements of persuasion?</vt:lpstr>
      <vt:lpstr>PowerPoint Presentation</vt:lpstr>
      <vt:lpstr>PowerPoint Presentation</vt:lpstr>
      <vt:lpstr>LEAD 101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1929 -1939</vt:lpstr>
      <vt:lpstr>A cautionary tale</vt:lpstr>
      <vt:lpstr>Y = C + I + G</vt:lpstr>
      <vt:lpstr>PowerPoint Presentation</vt:lpstr>
      <vt:lpstr>PowerPoint Presentation</vt:lpstr>
      <vt:lpstr>PowerPoint Presentation</vt:lpstr>
      <vt:lpstr>https://video.nationalgeographic.com/video/news/ken-burns-dust-bowl-vin</vt:lpstr>
      <vt:lpstr>PowerPoint Presentation</vt:lpstr>
      <vt:lpstr>PowerPoint Presentation</vt:lpstr>
      <vt:lpstr>PowerPoint Presentation</vt:lpstr>
      <vt:lpstr>The Grapes of Wrath</vt:lpstr>
      <vt:lpstr>Dialogue</vt:lpstr>
      <vt:lpstr>LEAD 101</vt:lpstr>
      <vt:lpstr>PowerPoint Presentation</vt:lpstr>
      <vt:lpstr>Team Collaboration</vt:lpstr>
      <vt:lpstr>The Secrets of Great Groups</vt:lpstr>
      <vt:lpstr>Behavioral Traits of  Great Groups’ Leaders</vt:lpstr>
      <vt:lpstr>Dialogue Questions</vt:lpstr>
      <vt:lpstr>Five Team Dysfunctions</vt:lpstr>
      <vt:lpstr>Dialogue Questions</vt:lpstr>
      <vt:lpstr>Developmental Sequence  in Groups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Assignments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Warren</dc:creator>
  <cp:lastModifiedBy>Gregory Warren</cp:lastModifiedBy>
  <cp:revision>86</cp:revision>
  <dcterms:created xsi:type="dcterms:W3CDTF">2020-02-16T06:19:58Z</dcterms:created>
  <dcterms:modified xsi:type="dcterms:W3CDTF">2020-04-09T18:26:39Z</dcterms:modified>
</cp:coreProperties>
</file>